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81" r:id="rId3"/>
    <p:sldId id="262" r:id="rId4"/>
    <p:sldId id="257" r:id="rId5"/>
    <p:sldId id="276" r:id="rId6"/>
    <p:sldId id="259" r:id="rId7"/>
    <p:sldId id="258" r:id="rId8"/>
    <p:sldId id="260" r:id="rId9"/>
    <p:sldId id="263" r:id="rId10"/>
    <p:sldId id="261" r:id="rId11"/>
    <p:sldId id="264" r:id="rId12"/>
    <p:sldId id="265" r:id="rId13"/>
    <p:sldId id="266" r:id="rId14"/>
    <p:sldId id="267" r:id="rId15"/>
    <p:sldId id="268" r:id="rId16"/>
    <p:sldId id="273" r:id="rId17"/>
    <p:sldId id="284" r:id="rId18"/>
    <p:sldId id="277" r:id="rId19"/>
    <p:sldId id="269" r:id="rId20"/>
    <p:sldId id="270" r:id="rId21"/>
    <p:sldId id="271" r:id="rId22"/>
    <p:sldId id="274" r:id="rId23"/>
    <p:sldId id="278" r:id="rId24"/>
    <p:sldId id="280" r:id="rId25"/>
    <p:sldId id="279" r:id="rId26"/>
    <p:sldId id="283" r:id="rId27"/>
    <p:sldId id="286"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p:scale>
          <a:sx n="75" d="100"/>
          <a:sy n="75" d="100"/>
        </p:scale>
        <p:origin x="250" y="240"/>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E39246-0EFA-476F-8B17-182DF38FD6E3}" type="datetimeFigureOut">
              <a:rPr lang="zh-CN" altLang="en-US" smtClean="0"/>
              <a:t>2023/11/29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4792DA-246D-429D-9DAC-07A017DF4BE7}" type="slidenum">
              <a:rPr lang="zh-CN" altLang="en-US" smtClean="0"/>
              <a:t>‹#›</a:t>
            </a:fld>
            <a:endParaRPr lang="zh-CN" altLang="en-US"/>
          </a:p>
        </p:txBody>
      </p:sp>
    </p:spTree>
    <p:extLst>
      <p:ext uri="{BB962C8B-B14F-4D97-AF65-F5344CB8AC3E}">
        <p14:creationId xmlns:p14="http://schemas.microsoft.com/office/powerpoint/2010/main" val="3097246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B4792DA-246D-429D-9DAC-07A017DF4BE7}" type="slidenum">
              <a:rPr lang="zh-CN" altLang="en-US" smtClean="0"/>
              <a:t>4</a:t>
            </a:fld>
            <a:endParaRPr lang="zh-CN" altLang="en-US"/>
          </a:p>
        </p:txBody>
      </p:sp>
    </p:spTree>
    <p:extLst>
      <p:ext uri="{BB962C8B-B14F-4D97-AF65-F5344CB8AC3E}">
        <p14:creationId xmlns:p14="http://schemas.microsoft.com/office/powerpoint/2010/main" val="919309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B4792DA-246D-429D-9DAC-07A017DF4BE7}" type="slidenum">
              <a:rPr lang="zh-CN" altLang="en-US" smtClean="0"/>
              <a:t>5</a:t>
            </a:fld>
            <a:endParaRPr lang="zh-CN" altLang="en-US"/>
          </a:p>
        </p:txBody>
      </p:sp>
    </p:spTree>
    <p:extLst>
      <p:ext uri="{BB962C8B-B14F-4D97-AF65-F5344CB8AC3E}">
        <p14:creationId xmlns:p14="http://schemas.microsoft.com/office/powerpoint/2010/main" val="3201013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728138-1370-D105-0336-C99EF893D26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E25DB8D-5A31-2A91-6019-6A77C2539E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A663EBE-C753-00D6-7593-44EB523ABEBE}"/>
              </a:ext>
            </a:extLst>
          </p:cNvPr>
          <p:cNvSpPr>
            <a:spLocks noGrp="1"/>
          </p:cNvSpPr>
          <p:nvPr>
            <p:ph type="dt" sz="half" idx="10"/>
          </p:nvPr>
        </p:nvSpPr>
        <p:spPr/>
        <p:txBody>
          <a:bodyPr/>
          <a:lstStyle/>
          <a:p>
            <a:fld id="{D7914F06-9E31-451E-A073-C31D3E0A3528}" type="datetimeFigureOut">
              <a:rPr lang="zh-CN" altLang="en-US" smtClean="0"/>
              <a:t>2023/11/29</a:t>
            </a:fld>
            <a:endParaRPr lang="zh-CN" altLang="en-US"/>
          </a:p>
        </p:txBody>
      </p:sp>
      <p:sp>
        <p:nvSpPr>
          <p:cNvPr id="5" name="页脚占位符 4">
            <a:extLst>
              <a:ext uri="{FF2B5EF4-FFF2-40B4-BE49-F238E27FC236}">
                <a16:creationId xmlns:a16="http://schemas.microsoft.com/office/drawing/2014/main" id="{F4F4E1A0-C8F0-D1D9-3D66-B83716ED6DA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AD6699-A828-041E-6F09-495C1021D283}"/>
              </a:ext>
            </a:extLst>
          </p:cNvPr>
          <p:cNvSpPr>
            <a:spLocks noGrp="1"/>
          </p:cNvSpPr>
          <p:nvPr>
            <p:ph type="sldNum" sz="quarter" idx="12"/>
          </p:nvPr>
        </p:nvSpPr>
        <p:spPr/>
        <p:txBody>
          <a:bodyPr/>
          <a:lstStyle/>
          <a:p>
            <a:fld id="{FC0B480B-24C9-4004-8BCD-2FECB02CF42B}" type="slidenum">
              <a:rPr lang="zh-CN" altLang="en-US" smtClean="0"/>
              <a:t>‹#›</a:t>
            </a:fld>
            <a:endParaRPr lang="zh-CN" altLang="en-US"/>
          </a:p>
        </p:txBody>
      </p:sp>
    </p:spTree>
    <p:extLst>
      <p:ext uri="{BB962C8B-B14F-4D97-AF65-F5344CB8AC3E}">
        <p14:creationId xmlns:p14="http://schemas.microsoft.com/office/powerpoint/2010/main" val="40083844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7CD88A-9C4E-82C9-B9FF-1AF0A5A2E960}"/>
              </a:ext>
            </a:extLst>
          </p:cNvPr>
          <p:cNvSpPr>
            <a:spLocks noGrp="1"/>
          </p:cNvSpPr>
          <p:nvPr>
            <p:ph type="title"/>
          </p:nvPr>
        </p:nvSpPr>
        <p:spPr>
          <a:xfrm>
            <a:off x="441960" y="276495"/>
            <a:ext cx="11475720" cy="559435"/>
          </a:xfrm>
        </p:spPr>
        <p:txBody>
          <a:bodyPr>
            <a:normAutofit/>
          </a:bodyPr>
          <a:lstStyle>
            <a:lvl1pPr>
              <a:defRPr sz="2600">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内容占位符 2">
            <a:extLst>
              <a:ext uri="{FF2B5EF4-FFF2-40B4-BE49-F238E27FC236}">
                <a16:creationId xmlns:a16="http://schemas.microsoft.com/office/drawing/2014/main" id="{2335920E-D53A-6AD1-954A-D364A4408E49}"/>
              </a:ext>
            </a:extLst>
          </p:cNvPr>
          <p:cNvSpPr>
            <a:spLocks noGrp="1"/>
          </p:cNvSpPr>
          <p:nvPr>
            <p:ph idx="1"/>
          </p:nvPr>
        </p:nvSpPr>
        <p:spPr>
          <a:xfrm>
            <a:off x="441960" y="1216025"/>
            <a:ext cx="11475720" cy="5177424"/>
          </a:xfrm>
        </p:spPr>
        <p:txBody>
          <a:bodyPr>
            <a:normAutofit/>
          </a:bodyPr>
          <a:lstStyle>
            <a:lvl1pPr>
              <a:lnSpc>
                <a:spcPct val="100000"/>
              </a:lnSpc>
              <a:spcBef>
                <a:spcPts val="0"/>
              </a:spcBef>
              <a:defRPr sz="1400">
                <a:latin typeface="微软雅黑" panose="020B0503020204020204" pitchFamily="34" charset="-122"/>
                <a:ea typeface="微软雅黑" panose="020B0503020204020204" pitchFamily="34" charset="-122"/>
              </a:defRPr>
            </a:lvl1pPr>
            <a:lvl2pPr>
              <a:defRPr sz="16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6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p:txBody>
      </p:sp>
      <p:sp>
        <p:nvSpPr>
          <p:cNvPr id="7" name="矩形 6">
            <a:extLst>
              <a:ext uri="{FF2B5EF4-FFF2-40B4-BE49-F238E27FC236}">
                <a16:creationId xmlns:a16="http://schemas.microsoft.com/office/drawing/2014/main" id="{B51CB3DB-B6AB-548F-CD82-629BC3618F61}"/>
              </a:ext>
            </a:extLst>
          </p:cNvPr>
          <p:cNvSpPr/>
          <p:nvPr userDrawn="1"/>
        </p:nvSpPr>
        <p:spPr>
          <a:xfrm>
            <a:off x="0" y="846090"/>
            <a:ext cx="12192000" cy="12646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285B7F34-145D-AA48-D703-077F19BB7E14}"/>
              </a:ext>
            </a:extLst>
          </p:cNvPr>
          <p:cNvSpPr/>
          <p:nvPr userDrawn="1"/>
        </p:nvSpPr>
        <p:spPr>
          <a:xfrm>
            <a:off x="0" y="0"/>
            <a:ext cx="301557" cy="12646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903025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55B152B-E275-9FB6-9DDC-1C840DFA3C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BC3E2AA-ADDD-2431-D254-5CFB4CD88D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FAE8466-9413-00AB-AEA4-916859EFDC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914F06-9E31-451E-A073-C31D3E0A3528}" type="datetimeFigureOut">
              <a:rPr lang="zh-CN" altLang="en-US" smtClean="0"/>
              <a:t>2023/11/29</a:t>
            </a:fld>
            <a:endParaRPr lang="zh-CN" altLang="en-US"/>
          </a:p>
        </p:txBody>
      </p:sp>
      <p:sp>
        <p:nvSpPr>
          <p:cNvPr id="5" name="页脚占位符 4">
            <a:extLst>
              <a:ext uri="{FF2B5EF4-FFF2-40B4-BE49-F238E27FC236}">
                <a16:creationId xmlns:a16="http://schemas.microsoft.com/office/drawing/2014/main" id="{BCEFA113-F8E8-EE23-27C5-E04B66BA99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BFE2AB4-B03A-12E3-3FB1-F6D552B995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0B480B-24C9-4004-8BCD-2FECB02CF42B}" type="slidenum">
              <a:rPr lang="zh-CN" altLang="en-US" smtClean="0"/>
              <a:t>‹#›</a:t>
            </a:fld>
            <a:endParaRPr lang="zh-CN" altLang="en-US"/>
          </a:p>
        </p:txBody>
      </p:sp>
    </p:spTree>
    <p:extLst>
      <p:ext uri="{BB962C8B-B14F-4D97-AF65-F5344CB8AC3E}">
        <p14:creationId xmlns:p14="http://schemas.microsoft.com/office/powerpoint/2010/main" val="1993690805"/>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FBC24B6-F002-91D0-D9E1-5CFF6EDF050D}"/>
              </a:ext>
            </a:extLst>
          </p:cNvPr>
          <p:cNvSpPr/>
          <p:nvPr/>
        </p:nvSpPr>
        <p:spPr>
          <a:xfrm>
            <a:off x="0" y="0"/>
            <a:ext cx="223736"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C93E8FC-1430-A533-F9ED-043C38A81D52}"/>
              </a:ext>
            </a:extLst>
          </p:cNvPr>
          <p:cNvSpPr txBox="1"/>
          <p:nvPr/>
        </p:nvSpPr>
        <p:spPr>
          <a:xfrm>
            <a:off x="1429967" y="3877338"/>
            <a:ext cx="5682034" cy="446276"/>
          </a:xfrm>
          <a:prstGeom prst="rect">
            <a:avLst/>
          </a:prstGeom>
          <a:noFill/>
        </p:spPr>
        <p:txBody>
          <a:bodyPr wrap="square" rtlCol="0">
            <a:spAutoFit/>
          </a:bodyPr>
          <a:lstStyle/>
          <a:p>
            <a:r>
              <a:rPr lang="zh-CN" altLang="en-US" sz="2300" dirty="0">
                <a:latin typeface="微软雅黑" panose="020B0503020204020204" pitchFamily="34" charset="-122"/>
                <a:ea typeface="微软雅黑" panose="020B0503020204020204" pitchFamily="34" charset="-122"/>
              </a:rPr>
              <a:t>双轮电动车东南亚市场的</a:t>
            </a:r>
            <a:r>
              <a:rPr lang="en-US" altLang="zh-CN" sz="2300" dirty="0">
                <a:latin typeface="微软雅黑" panose="020B0503020204020204" pitchFamily="34" charset="-122"/>
                <a:ea typeface="微软雅黑" panose="020B0503020204020204" pitchFamily="34" charset="-122"/>
              </a:rPr>
              <a:t>GTM</a:t>
            </a:r>
            <a:r>
              <a:rPr lang="zh-CN" altLang="en-US" sz="2300" dirty="0">
                <a:latin typeface="微软雅黑" panose="020B0503020204020204" pitchFamily="34" charset="-122"/>
                <a:ea typeface="微软雅黑" panose="020B0503020204020204" pitchFamily="34" charset="-122"/>
              </a:rPr>
              <a:t>策略研究</a:t>
            </a:r>
          </a:p>
        </p:txBody>
      </p:sp>
      <p:cxnSp>
        <p:nvCxnSpPr>
          <p:cNvPr id="7" name="直接连接符 6">
            <a:extLst>
              <a:ext uri="{FF2B5EF4-FFF2-40B4-BE49-F238E27FC236}">
                <a16:creationId xmlns:a16="http://schemas.microsoft.com/office/drawing/2014/main" id="{2A1789E8-4F0A-727C-DDA2-C6BFC2CAE58C}"/>
              </a:ext>
            </a:extLst>
          </p:cNvPr>
          <p:cNvCxnSpPr/>
          <p:nvPr/>
        </p:nvCxnSpPr>
        <p:spPr>
          <a:xfrm>
            <a:off x="1429966" y="4432571"/>
            <a:ext cx="775294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7D4C660-D443-2B10-4C91-8D041D77165A}"/>
              </a:ext>
            </a:extLst>
          </p:cNvPr>
          <p:cNvSpPr txBox="1"/>
          <p:nvPr/>
        </p:nvSpPr>
        <p:spPr>
          <a:xfrm>
            <a:off x="1429966" y="5116749"/>
            <a:ext cx="2120630"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2023.11</a:t>
            </a:r>
            <a:endParaRPr lang="zh-CN" altLang="en-US" sz="1200"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7E024CD8-2417-8FF6-FFF7-A41C050A0FED}"/>
              </a:ext>
            </a:extLst>
          </p:cNvPr>
          <p:cNvSpPr txBox="1"/>
          <p:nvPr/>
        </p:nvSpPr>
        <p:spPr>
          <a:xfrm>
            <a:off x="1429966" y="2023603"/>
            <a:ext cx="9847634" cy="1569660"/>
          </a:xfrm>
          <a:prstGeom prst="rect">
            <a:avLst/>
          </a:prstGeom>
          <a:noFill/>
        </p:spPr>
        <p:txBody>
          <a:bodyPr wrap="square" rtlCol="0">
            <a:spAutoFit/>
          </a:bodyPr>
          <a:lstStyle/>
          <a:p>
            <a:r>
              <a:rPr lang="zh-CN" altLang="en-US" sz="4800" b="1" dirty="0">
                <a:latin typeface="微软雅黑" panose="020B0503020204020204" pitchFamily="34" charset="-122"/>
                <a:ea typeface="微软雅黑" panose="020B0503020204020204" pitchFamily="34" charset="-122"/>
              </a:rPr>
              <a:t>电动化变革热度高涨，双轮车迎来出海新机会</a:t>
            </a:r>
          </a:p>
        </p:txBody>
      </p:sp>
    </p:spTree>
    <p:extLst>
      <p:ext uri="{BB962C8B-B14F-4D97-AF65-F5344CB8AC3E}">
        <p14:creationId xmlns:p14="http://schemas.microsoft.com/office/powerpoint/2010/main" val="2372907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083192-C2F0-405B-546C-AA82C03182D0}"/>
              </a:ext>
            </a:extLst>
          </p:cNvPr>
          <p:cNvSpPr>
            <a:spLocks noGrp="1"/>
          </p:cNvSpPr>
          <p:nvPr>
            <p:ph type="title"/>
          </p:nvPr>
        </p:nvSpPr>
        <p:spPr/>
        <p:txBody>
          <a:bodyPr>
            <a:normAutofit/>
          </a:bodyPr>
          <a:lstStyle/>
          <a:p>
            <a:r>
              <a:rPr lang="zh-CN" altLang="en-US" dirty="0"/>
              <a:t>市场格局</a:t>
            </a:r>
            <a:r>
              <a:rPr lang="en-US" altLang="zh-CN" dirty="0"/>
              <a:t> </a:t>
            </a:r>
            <a:r>
              <a:rPr lang="en-US" altLang="zh-CN" sz="2000" dirty="0"/>
              <a:t>- </a:t>
            </a:r>
            <a:r>
              <a:rPr lang="zh-CN" altLang="en-US" sz="2000" dirty="0"/>
              <a:t>东南亚本土品牌占据较大市场份额，日本及中国品牌均发力抢夺市场</a:t>
            </a:r>
            <a:endParaRPr lang="zh-CN" altLang="en-US" dirty="0"/>
          </a:p>
        </p:txBody>
      </p:sp>
      <p:sp>
        <p:nvSpPr>
          <p:cNvPr id="3" name="内容占位符 2">
            <a:extLst>
              <a:ext uri="{FF2B5EF4-FFF2-40B4-BE49-F238E27FC236}">
                <a16:creationId xmlns:a16="http://schemas.microsoft.com/office/drawing/2014/main" id="{6B48A9DF-7AE6-5927-F772-A307A277D5C1}"/>
              </a:ext>
            </a:extLst>
          </p:cNvPr>
          <p:cNvSpPr>
            <a:spLocks noGrp="1"/>
          </p:cNvSpPr>
          <p:nvPr>
            <p:ph idx="1"/>
          </p:nvPr>
        </p:nvSpPr>
        <p:spPr/>
        <p:txBody>
          <a:bodyPr/>
          <a:lstStyle/>
          <a:p>
            <a:pPr>
              <a:lnSpc>
                <a:spcPct val="150000"/>
              </a:lnSpc>
            </a:pPr>
            <a:r>
              <a:rPr lang="zh-CN" altLang="en-US" b="1" dirty="0"/>
              <a:t>传统摩托车豪强电动转型较慢：</a:t>
            </a:r>
            <a:r>
              <a:rPr lang="zh-CN" altLang="en-US" dirty="0"/>
              <a:t>本田、雅马哈等品牌入局油摩市场较早，但电动化未有较大动作</a:t>
            </a:r>
            <a:endParaRPr lang="en-US" altLang="zh-CN" dirty="0"/>
          </a:p>
          <a:p>
            <a:pPr>
              <a:lnSpc>
                <a:spcPct val="150000"/>
              </a:lnSpc>
            </a:pPr>
            <a:r>
              <a:rPr lang="zh-CN" altLang="en-US" b="1" dirty="0"/>
              <a:t>本土品牌快速发展：</a:t>
            </a:r>
            <a:r>
              <a:rPr lang="zh-CN" altLang="en-US" dirty="0"/>
              <a:t>在东南亚每个国家的市场份额统计中，本土品牌占据较大的市场份额，例如印尼本土品牌</a:t>
            </a:r>
            <a:r>
              <a:rPr lang="en-US" altLang="zh-CN" dirty="0" err="1"/>
              <a:t>Gesits</a:t>
            </a:r>
            <a:r>
              <a:rPr lang="zh-CN" altLang="en-US" dirty="0"/>
              <a:t>（</a:t>
            </a:r>
            <a:r>
              <a:rPr lang="en-US" altLang="zh-CN" dirty="0"/>
              <a:t>52.7%</a:t>
            </a:r>
            <a:r>
              <a:rPr lang="zh-CN" altLang="en-US" dirty="0"/>
              <a:t>），越南本土品牌</a:t>
            </a:r>
            <a:r>
              <a:rPr lang="en-US" altLang="zh-CN" dirty="0" err="1"/>
              <a:t>VinFast</a:t>
            </a:r>
            <a:r>
              <a:rPr lang="zh-CN" altLang="en-US" dirty="0"/>
              <a:t>（</a:t>
            </a:r>
            <a:r>
              <a:rPr lang="en-US" altLang="zh-CN" dirty="0"/>
              <a:t>25.5%</a:t>
            </a:r>
            <a:r>
              <a:rPr lang="zh-CN" altLang="en-US" dirty="0"/>
              <a:t>）、</a:t>
            </a:r>
            <a:r>
              <a:rPr lang="en-US" altLang="zh-CN" dirty="0" err="1"/>
              <a:t>Pega</a:t>
            </a:r>
            <a:r>
              <a:rPr lang="zh-CN" altLang="en-US" dirty="0"/>
              <a:t>（</a:t>
            </a:r>
            <a:r>
              <a:rPr lang="en-US" altLang="zh-CN" dirty="0"/>
              <a:t>27.6%</a:t>
            </a:r>
            <a:r>
              <a:rPr lang="zh-CN" altLang="en-US" dirty="0"/>
              <a:t>），在当地占有较大市场份额</a:t>
            </a:r>
            <a:endParaRPr lang="en-US" altLang="zh-CN" dirty="0"/>
          </a:p>
          <a:p>
            <a:pPr>
              <a:lnSpc>
                <a:spcPct val="150000"/>
              </a:lnSpc>
            </a:pPr>
            <a:r>
              <a:rPr lang="zh-CN" altLang="en-US" b="1" dirty="0"/>
              <a:t>中国电动两轮车产业链成熟，具备成本优势：</a:t>
            </a:r>
            <a:r>
              <a:rPr lang="zh-CN" altLang="en-US" dirty="0"/>
              <a:t>雅迪、小牛等中国品牌电动两轮车近几年出海东南亚初见成果，例如</a:t>
            </a:r>
            <a:r>
              <a:rPr lang="en-US" altLang="zh-CN" dirty="0"/>
              <a:t>2022</a:t>
            </a:r>
            <a:r>
              <a:rPr lang="zh-CN" altLang="en-US" dirty="0"/>
              <a:t>年雅迪在印尼、越南、菲律宾三国电动摩托车市场市占率均超过</a:t>
            </a:r>
            <a:r>
              <a:rPr lang="en-US" altLang="zh-CN" dirty="0"/>
              <a:t>10%</a:t>
            </a:r>
            <a:r>
              <a:rPr lang="zh-CN" altLang="en-US" dirty="0"/>
              <a:t>。</a:t>
            </a:r>
            <a:endParaRPr lang="en-US" altLang="zh-CN" dirty="0"/>
          </a:p>
        </p:txBody>
      </p:sp>
      <p:grpSp>
        <p:nvGrpSpPr>
          <p:cNvPr id="19" name="组合 18">
            <a:extLst>
              <a:ext uri="{FF2B5EF4-FFF2-40B4-BE49-F238E27FC236}">
                <a16:creationId xmlns:a16="http://schemas.microsoft.com/office/drawing/2014/main" id="{F47A5C51-AB1E-A0E7-E837-4665CD816FEF}"/>
              </a:ext>
            </a:extLst>
          </p:cNvPr>
          <p:cNvGrpSpPr/>
          <p:nvPr/>
        </p:nvGrpSpPr>
        <p:grpSpPr>
          <a:xfrm>
            <a:off x="3743454" y="3289736"/>
            <a:ext cx="7863609" cy="3022313"/>
            <a:chOff x="800100" y="2853854"/>
            <a:chExt cx="10591800" cy="3022313"/>
          </a:xfrm>
        </p:grpSpPr>
        <p:sp>
          <p:nvSpPr>
            <p:cNvPr id="6" name="矩形: 圆角 5">
              <a:extLst>
                <a:ext uri="{FF2B5EF4-FFF2-40B4-BE49-F238E27FC236}">
                  <a16:creationId xmlns:a16="http://schemas.microsoft.com/office/drawing/2014/main" id="{DE054EC3-4647-90AD-337B-1FB96EC8616E}"/>
                </a:ext>
              </a:extLst>
            </p:cNvPr>
            <p:cNvSpPr/>
            <p:nvPr/>
          </p:nvSpPr>
          <p:spPr>
            <a:xfrm>
              <a:off x="800100" y="3066292"/>
              <a:ext cx="3209925" cy="2809875"/>
            </a:xfrm>
            <a:prstGeom prst="roundRect">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A8C02DB8-98F4-3F1E-BF3F-AA898D128BA4}"/>
                </a:ext>
              </a:extLst>
            </p:cNvPr>
            <p:cNvSpPr/>
            <p:nvPr/>
          </p:nvSpPr>
          <p:spPr>
            <a:xfrm>
              <a:off x="4491038" y="3066292"/>
              <a:ext cx="3209925" cy="2809875"/>
            </a:xfrm>
            <a:prstGeom prst="roundRect">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B1BDBF68-C33E-D832-2EF4-90F5D3194FB9}"/>
                </a:ext>
              </a:extLst>
            </p:cNvPr>
            <p:cNvSpPr/>
            <p:nvPr/>
          </p:nvSpPr>
          <p:spPr>
            <a:xfrm>
              <a:off x="8181975" y="3066292"/>
              <a:ext cx="3209925" cy="2809875"/>
            </a:xfrm>
            <a:prstGeom prst="roundRect">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90CDBA3D-D262-DE38-A854-61C6E7AE3B9A}"/>
                </a:ext>
              </a:extLst>
            </p:cNvPr>
            <p:cNvSpPr/>
            <p:nvPr/>
          </p:nvSpPr>
          <p:spPr>
            <a:xfrm>
              <a:off x="1389062" y="2853855"/>
              <a:ext cx="2032000" cy="42487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日本</a:t>
              </a:r>
            </a:p>
          </p:txBody>
        </p:sp>
        <p:sp>
          <p:nvSpPr>
            <p:cNvPr id="10" name="矩形 9">
              <a:extLst>
                <a:ext uri="{FF2B5EF4-FFF2-40B4-BE49-F238E27FC236}">
                  <a16:creationId xmlns:a16="http://schemas.microsoft.com/office/drawing/2014/main" id="{E74D9B8C-9CBE-C1AF-88BC-A280B2058E87}"/>
                </a:ext>
              </a:extLst>
            </p:cNvPr>
            <p:cNvSpPr/>
            <p:nvPr/>
          </p:nvSpPr>
          <p:spPr>
            <a:xfrm>
              <a:off x="5080000" y="2853855"/>
              <a:ext cx="2032000" cy="42487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东南亚本地</a:t>
              </a:r>
            </a:p>
          </p:txBody>
        </p:sp>
        <p:sp>
          <p:nvSpPr>
            <p:cNvPr id="11" name="矩形 10">
              <a:extLst>
                <a:ext uri="{FF2B5EF4-FFF2-40B4-BE49-F238E27FC236}">
                  <a16:creationId xmlns:a16="http://schemas.microsoft.com/office/drawing/2014/main" id="{6DE4E877-AF3A-F13E-9DB4-1A09C320A19A}"/>
                </a:ext>
              </a:extLst>
            </p:cNvPr>
            <p:cNvSpPr/>
            <p:nvPr/>
          </p:nvSpPr>
          <p:spPr>
            <a:xfrm>
              <a:off x="8770937" y="2853854"/>
              <a:ext cx="2032000" cy="42487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中国出海</a:t>
              </a:r>
            </a:p>
          </p:txBody>
        </p:sp>
        <p:pic>
          <p:nvPicPr>
            <p:cNvPr id="14" name="图片 13">
              <a:extLst>
                <a:ext uri="{FF2B5EF4-FFF2-40B4-BE49-F238E27FC236}">
                  <a16:creationId xmlns:a16="http://schemas.microsoft.com/office/drawing/2014/main" id="{15EC4101-CC44-CE63-7363-F30BD334D977}"/>
                </a:ext>
              </a:extLst>
            </p:cNvPr>
            <p:cNvPicPr>
              <a:picLocks noChangeAspect="1"/>
            </p:cNvPicPr>
            <p:nvPr/>
          </p:nvPicPr>
          <p:blipFill>
            <a:blip r:embed="rId2"/>
            <a:stretch>
              <a:fillRect/>
            </a:stretch>
          </p:blipFill>
          <p:spPr>
            <a:xfrm>
              <a:off x="1389062" y="3579273"/>
              <a:ext cx="2098243" cy="462656"/>
            </a:xfrm>
            <a:prstGeom prst="rect">
              <a:avLst/>
            </a:prstGeom>
          </p:spPr>
        </p:pic>
        <p:pic>
          <p:nvPicPr>
            <p:cNvPr id="16" name="图片 15">
              <a:extLst>
                <a:ext uri="{FF2B5EF4-FFF2-40B4-BE49-F238E27FC236}">
                  <a16:creationId xmlns:a16="http://schemas.microsoft.com/office/drawing/2014/main" id="{03C5CFDA-F90D-A1C2-9142-36C41A2FB30C}"/>
                </a:ext>
              </a:extLst>
            </p:cNvPr>
            <p:cNvPicPr>
              <a:picLocks noChangeAspect="1"/>
            </p:cNvPicPr>
            <p:nvPr/>
          </p:nvPicPr>
          <p:blipFill>
            <a:blip r:embed="rId3"/>
            <a:stretch>
              <a:fillRect/>
            </a:stretch>
          </p:blipFill>
          <p:spPr>
            <a:xfrm>
              <a:off x="1418872" y="4638887"/>
              <a:ext cx="2002189" cy="544927"/>
            </a:xfrm>
            <a:prstGeom prst="rect">
              <a:avLst/>
            </a:prstGeom>
          </p:spPr>
        </p:pic>
        <p:pic>
          <p:nvPicPr>
            <p:cNvPr id="18" name="图片 17">
              <a:extLst>
                <a:ext uri="{FF2B5EF4-FFF2-40B4-BE49-F238E27FC236}">
                  <a16:creationId xmlns:a16="http://schemas.microsoft.com/office/drawing/2014/main" id="{89097685-B6A2-EA89-800A-10F0FABEDA24}"/>
                </a:ext>
              </a:extLst>
            </p:cNvPr>
            <p:cNvPicPr>
              <a:picLocks noChangeAspect="1"/>
            </p:cNvPicPr>
            <p:nvPr/>
          </p:nvPicPr>
          <p:blipFill>
            <a:blip r:embed="rId4"/>
            <a:stretch>
              <a:fillRect/>
            </a:stretch>
          </p:blipFill>
          <p:spPr>
            <a:xfrm>
              <a:off x="8497943" y="3574493"/>
              <a:ext cx="2577988" cy="896736"/>
            </a:xfrm>
            <a:prstGeom prst="rect">
              <a:avLst/>
            </a:prstGeom>
          </p:spPr>
        </p:pic>
      </p:grpSp>
      <p:pic>
        <p:nvPicPr>
          <p:cNvPr id="1028" name="Picture 4" descr="图片">
            <a:extLst>
              <a:ext uri="{FF2B5EF4-FFF2-40B4-BE49-F238E27FC236}">
                <a16:creationId xmlns:a16="http://schemas.microsoft.com/office/drawing/2014/main" id="{F7DEB378-80AB-7D52-A21C-AE3493A4B4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081" y="3326142"/>
            <a:ext cx="2019567" cy="2878431"/>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6C46E0A1-CBB9-2779-BEC9-F866C314BA93}"/>
              </a:ext>
            </a:extLst>
          </p:cNvPr>
          <p:cNvPicPr>
            <a:picLocks noChangeAspect="1"/>
          </p:cNvPicPr>
          <p:nvPr/>
        </p:nvPicPr>
        <p:blipFill>
          <a:blip r:embed="rId6"/>
          <a:stretch>
            <a:fillRect/>
          </a:stretch>
        </p:blipFill>
        <p:spPr>
          <a:xfrm>
            <a:off x="6563840" y="4094705"/>
            <a:ext cx="2112099" cy="980064"/>
          </a:xfrm>
          <a:prstGeom prst="rect">
            <a:avLst/>
          </a:prstGeom>
        </p:spPr>
      </p:pic>
      <p:sp>
        <p:nvSpPr>
          <p:cNvPr id="12" name="文本框 11">
            <a:extLst>
              <a:ext uri="{FF2B5EF4-FFF2-40B4-BE49-F238E27FC236}">
                <a16:creationId xmlns:a16="http://schemas.microsoft.com/office/drawing/2014/main" id="{88C2B506-87A8-CA42-5F23-0345227D1696}"/>
              </a:ext>
            </a:extLst>
          </p:cNvPr>
          <p:cNvSpPr txBox="1"/>
          <p:nvPr/>
        </p:nvSpPr>
        <p:spPr>
          <a:xfrm>
            <a:off x="441960" y="6611779"/>
            <a:ext cx="9342622" cy="246221"/>
          </a:xfrm>
          <a:prstGeom prst="rect">
            <a:avLst/>
          </a:prstGeom>
          <a:noFill/>
        </p:spPr>
        <p:txBody>
          <a:bodyPr wrap="none" rtlCol="0">
            <a:spAutoFit/>
          </a:bodyPr>
          <a:lstStyle/>
          <a:p>
            <a:r>
              <a:rPr lang="zh-CN" altLang="en-US" sz="1000" dirty="0">
                <a:latin typeface="微软雅黑" panose="020B0503020204020204" pitchFamily="34" charset="-122"/>
                <a:ea typeface="微软雅黑" panose="020B0503020204020204" pitchFamily="34" charset="-122"/>
              </a:rPr>
              <a:t>数据来源：</a:t>
            </a:r>
            <a:r>
              <a:rPr lang="en-US" altLang="zh-CN" sz="1000" dirty="0">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电动两轮车出海走向全球：雅迪、爱玛、台铃、新日、绿源</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，华泰证券，</a:t>
            </a:r>
            <a:r>
              <a:rPr lang="en-US" altLang="zh-CN" sz="1000" dirty="0">
                <a:latin typeface="微软雅黑" panose="020B0503020204020204" pitchFamily="34" charset="-122"/>
                <a:ea typeface="微软雅黑" panose="020B0503020204020204" pitchFamily="34" charset="-122"/>
              </a:rPr>
              <a:t>2023.09</a:t>
            </a: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万字长文，读懂东南亚电动二轮车市场</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7</a:t>
            </a:r>
            <a:r>
              <a:rPr lang="zh-CN" altLang="en-US" sz="1000" dirty="0">
                <a:latin typeface="微软雅黑" panose="020B0503020204020204" pitchFamily="34" charset="-122"/>
                <a:ea typeface="微软雅黑" panose="020B0503020204020204" pitchFamily="34" charset="-122"/>
              </a:rPr>
              <a:t>点</a:t>
            </a:r>
            <a:r>
              <a:rPr lang="en-US" altLang="zh-CN" sz="1000" dirty="0">
                <a:latin typeface="微软雅黑" panose="020B0503020204020204" pitchFamily="34" charset="-122"/>
                <a:ea typeface="微软雅黑" panose="020B0503020204020204" pitchFamily="34" charset="-122"/>
              </a:rPr>
              <a:t>5</a:t>
            </a:r>
            <a:r>
              <a:rPr lang="zh-CN" altLang="en-US" sz="1000" dirty="0">
                <a:latin typeface="微软雅黑" panose="020B0503020204020204" pitchFamily="34" charset="-122"/>
                <a:ea typeface="微软雅黑" panose="020B0503020204020204" pitchFamily="34" charset="-122"/>
              </a:rPr>
              <a:t>度，</a:t>
            </a:r>
            <a:r>
              <a:rPr lang="en-US" altLang="zh-CN" sz="1000" dirty="0">
                <a:latin typeface="微软雅黑" panose="020B0503020204020204" pitchFamily="34" charset="-122"/>
                <a:ea typeface="微软雅黑" panose="020B0503020204020204" pitchFamily="34" charset="-122"/>
              </a:rPr>
              <a:t>2023.10</a:t>
            </a:r>
            <a:endParaRPr lang="zh-CN" altLang="en-US" sz="1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46776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3C6BA48C-C92A-443D-33BD-887FA531BB7A}"/>
              </a:ext>
            </a:extLst>
          </p:cNvPr>
          <p:cNvPicPr>
            <a:picLocks noChangeAspect="1"/>
          </p:cNvPicPr>
          <p:nvPr/>
        </p:nvPicPr>
        <p:blipFill>
          <a:blip r:embed="rId2"/>
          <a:stretch>
            <a:fillRect/>
          </a:stretch>
        </p:blipFill>
        <p:spPr>
          <a:xfrm>
            <a:off x="1788859" y="4950626"/>
            <a:ext cx="2910297" cy="1460505"/>
          </a:xfrm>
          <a:prstGeom prst="rect">
            <a:avLst/>
          </a:prstGeom>
        </p:spPr>
      </p:pic>
      <p:sp>
        <p:nvSpPr>
          <p:cNvPr id="2" name="标题 1">
            <a:extLst>
              <a:ext uri="{FF2B5EF4-FFF2-40B4-BE49-F238E27FC236}">
                <a16:creationId xmlns:a16="http://schemas.microsoft.com/office/drawing/2014/main" id="{5F13C08F-7B3E-CA21-580F-7F76D82E547C}"/>
              </a:ext>
            </a:extLst>
          </p:cNvPr>
          <p:cNvSpPr>
            <a:spLocks noGrp="1"/>
          </p:cNvSpPr>
          <p:nvPr>
            <p:ph type="title"/>
          </p:nvPr>
        </p:nvSpPr>
        <p:spPr/>
        <p:txBody>
          <a:bodyPr>
            <a:normAutofit/>
          </a:bodyPr>
          <a:lstStyle/>
          <a:p>
            <a:r>
              <a:rPr lang="zh-CN" altLang="en-US" dirty="0"/>
              <a:t>市场格局</a:t>
            </a:r>
            <a:r>
              <a:rPr lang="en-US" altLang="zh-CN" dirty="0"/>
              <a:t> </a:t>
            </a:r>
            <a:r>
              <a:rPr lang="en-US" altLang="zh-CN" sz="2000" dirty="0"/>
              <a:t>- </a:t>
            </a:r>
            <a:r>
              <a:rPr lang="zh-CN" altLang="en-US" sz="2000" dirty="0"/>
              <a:t>日本品牌：油摩入局早，具有先发优势，但电动化发展进程较慢</a:t>
            </a:r>
          </a:p>
        </p:txBody>
      </p:sp>
      <p:sp>
        <p:nvSpPr>
          <p:cNvPr id="3" name="内容占位符 2">
            <a:extLst>
              <a:ext uri="{FF2B5EF4-FFF2-40B4-BE49-F238E27FC236}">
                <a16:creationId xmlns:a16="http://schemas.microsoft.com/office/drawing/2014/main" id="{06FD1F53-96F0-E5D4-2007-6A7C364054B4}"/>
              </a:ext>
            </a:extLst>
          </p:cNvPr>
          <p:cNvSpPr>
            <a:spLocks noGrp="1"/>
          </p:cNvSpPr>
          <p:nvPr>
            <p:ph idx="1"/>
          </p:nvPr>
        </p:nvSpPr>
        <p:spPr>
          <a:xfrm>
            <a:off x="441960" y="1216025"/>
            <a:ext cx="11475720" cy="1499466"/>
          </a:xfrm>
        </p:spPr>
        <p:txBody>
          <a:bodyPr>
            <a:normAutofit/>
          </a:bodyPr>
          <a:lstStyle/>
          <a:p>
            <a:pPr>
              <a:lnSpc>
                <a:spcPct val="150000"/>
              </a:lnSpc>
            </a:pPr>
            <a:r>
              <a:rPr lang="zh-CN" altLang="en-US" b="1" dirty="0"/>
              <a:t>以雅迪和雅马哈为代表的日本品牌在双轮车市场入局较早，已占据了绝对的市场份额：</a:t>
            </a:r>
            <a:r>
              <a:rPr lang="zh-CN" altLang="en-US" dirty="0"/>
              <a:t>日系摩托车占比</a:t>
            </a:r>
            <a:r>
              <a:rPr lang="en-US" altLang="zh-CN" dirty="0"/>
              <a:t>80%</a:t>
            </a:r>
            <a:r>
              <a:rPr lang="zh-CN" altLang="en-US" dirty="0"/>
              <a:t>以上，其中数本田和雅马哈表现最为突出，以越南、泰国和菲律宾摩托车市场为例，</a:t>
            </a:r>
            <a:r>
              <a:rPr lang="en-US" altLang="zh-CN" dirty="0"/>
              <a:t>2022</a:t>
            </a:r>
            <a:r>
              <a:rPr lang="zh-CN" altLang="en-US" dirty="0"/>
              <a:t>年本田市占率分别为</a:t>
            </a:r>
            <a:r>
              <a:rPr lang="en-US" altLang="zh-CN" dirty="0"/>
              <a:t>72.1%</a:t>
            </a:r>
            <a:r>
              <a:rPr lang="zh-CN" altLang="en-US" dirty="0"/>
              <a:t>、</a:t>
            </a:r>
            <a:r>
              <a:rPr lang="en-US" altLang="zh-CN" dirty="0"/>
              <a:t>76.7%</a:t>
            </a:r>
            <a:r>
              <a:rPr lang="zh-CN" altLang="en-US" dirty="0"/>
              <a:t>和</a:t>
            </a:r>
            <a:r>
              <a:rPr lang="en-US" altLang="zh-CN" dirty="0"/>
              <a:t>43.5%</a:t>
            </a:r>
            <a:r>
              <a:rPr lang="zh-CN" altLang="en-US" dirty="0"/>
              <a:t>，雅马哈市占率分别为</a:t>
            </a:r>
            <a:r>
              <a:rPr lang="en-US" altLang="zh-CN" dirty="0"/>
              <a:t>25.5%</a:t>
            </a:r>
            <a:r>
              <a:rPr lang="zh-CN" altLang="en-US" dirty="0"/>
              <a:t>、</a:t>
            </a:r>
            <a:r>
              <a:rPr lang="en-US" altLang="zh-CN" dirty="0"/>
              <a:t>16.5%</a:t>
            </a:r>
            <a:r>
              <a:rPr lang="zh-CN" altLang="en-US" dirty="0"/>
              <a:t>和 </a:t>
            </a:r>
            <a:r>
              <a:rPr lang="en-US" altLang="zh-CN" dirty="0"/>
              <a:t>35.1%</a:t>
            </a:r>
            <a:endParaRPr lang="zh-CN" altLang="en-US" dirty="0"/>
          </a:p>
          <a:p>
            <a:pPr>
              <a:lnSpc>
                <a:spcPct val="150000"/>
              </a:lnSpc>
            </a:pPr>
            <a:r>
              <a:rPr lang="zh-CN" altLang="en-US" b="1" dirty="0"/>
              <a:t>电动产品较少，在电动化进程的初期阶段，产品较少，但均计划在</a:t>
            </a:r>
            <a:r>
              <a:rPr lang="en-US" altLang="zh-CN" b="1" dirty="0"/>
              <a:t>2030</a:t>
            </a:r>
            <a:r>
              <a:rPr lang="zh-CN" altLang="en-US" b="1" dirty="0"/>
              <a:t>年后实现较大突破：</a:t>
            </a:r>
            <a:endParaRPr lang="en-US" altLang="zh-CN" b="1" dirty="0"/>
          </a:p>
        </p:txBody>
      </p:sp>
      <p:sp>
        <p:nvSpPr>
          <p:cNvPr id="4" name="矩形 3">
            <a:extLst>
              <a:ext uri="{FF2B5EF4-FFF2-40B4-BE49-F238E27FC236}">
                <a16:creationId xmlns:a16="http://schemas.microsoft.com/office/drawing/2014/main" id="{E3C14A2F-9E32-85DD-0489-A202231D1C98}"/>
              </a:ext>
            </a:extLst>
          </p:cNvPr>
          <p:cNvSpPr/>
          <p:nvPr/>
        </p:nvSpPr>
        <p:spPr>
          <a:xfrm>
            <a:off x="609600" y="2981325"/>
            <a:ext cx="5255491" cy="3530312"/>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F4C305FC-3341-9034-DD63-45BFB3B51FF0}"/>
              </a:ext>
            </a:extLst>
          </p:cNvPr>
          <p:cNvSpPr/>
          <p:nvPr/>
        </p:nvSpPr>
        <p:spPr>
          <a:xfrm>
            <a:off x="6326909" y="2981324"/>
            <a:ext cx="5255491" cy="3530312"/>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9C5269A-3167-B765-F6B4-6E68FFFC876F}"/>
              </a:ext>
            </a:extLst>
          </p:cNvPr>
          <p:cNvSpPr/>
          <p:nvPr/>
        </p:nvSpPr>
        <p:spPr>
          <a:xfrm>
            <a:off x="609600" y="2852747"/>
            <a:ext cx="1190625" cy="24761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本田</a:t>
            </a:r>
          </a:p>
        </p:txBody>
      </p:sp>
      <p:sp>
        <p:nvSpPr>
          <p:cNvPr id="7" name="矩形 6">
            <a:extLst>
              <a:ext uri="{FF2B5EF4-FFF2-40B4-BE49-F238E27FC236}">
                <a16:creationId xmlns:a16="http://schemas.microsoft.com/office/drawing/2014/main" id="{F4A2125E-02F2-D142-78D6-78AE33A2CF71}"/>
              </a:ext>
            </a:extLst>
          </p:cNvPr>
          <p:cNvSpPr/>
          <p:nvPr/>
        </p:nvSpPr>
        <p:spPr>
          <a:xfrm>
            <a:off x="6326909" y="2852747"/>
            <a:ext cx="1190625" cy="24761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雅马哈</a:t>
            </a:r>
          </a:p>
        </p:txBody>
      </p:sp>
      <p:sp>
        <p:nvSpPr>
          <p:cNvPr id="9" name="文本框 8">
            <a:extLst>
              <a:ext uri="{FF2B5EF4-FFF2-40B4-BE49-F238E27FC236}">
                <a16:creationId xmlns:a16="http://schemas.microsoft.com/office/drawing/2014/main" id="{CF359C93-0676-3168-6BF8-A201649F00CA}"/>
              </a:ext>
            </a:extLst>
          </p:cNvPr>
          <p:cNvSpPr txBox="1"/>
          <p:nvPr/>
        </p:nvSpPr>
        <p:spPr>
          <a:xfrm>
            <a:off x="609600" y="3228936"/>
            <a:ext cx="5372100" cy="172169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本田计划</a:t>
            </a:r>
            <a:r>
              <a:rPr lang="en-US" altLang="zh-CN" sz="1200" dirty="0">
                <a:latin typeface="微软雅黑" panose="020B0503020204020204" pitchFamily="34" charset="-122"/>
                <a:ea typeface="微软雅黑" panose="020B0503020204020204" pitchFamily="34" charset="-122"/>
              </a:rPr>
              <a:t>2025 </a:t>
            </a:r>
            <a:r>
              <a:rPr lang="zh-CN" altLang="en-US" sz="1200" dirty="0">
                <a:latin typeface="微软雅黑" panose="020B0503020204020204" pitchFamily="34" charset="-122"/>
                <a:ea typeface="微软雅黑" panose="020B0503020204020204" pitchFamily="34" charset="-122"/>
              </a:rPr>
              <a:t>年之前在全球投放至少 </a:t>
            </a:r>
            <a:r>
              <a:rPr lang="en-US" altLang="zh-CN" sz="1200" dirty="0">
                <a:latin typeface="微软雅黑" panose="020B0503020204020204" pitchFamily="34" charset="-122"/>
                <a:ea typeface="微软雅黑" panose="020B0503020204020204" pitchFamily="34" charset="-122"/>
              </a:rPr>
              <a:t>10 </a:t>
            </a:r>
            <a:r>
              <a:rPr lang="zh-CN" altLang="en-US" sz="1200" dirty="0">
                <a:latin typeface="微软雅黑" panose="020B0503020204020204" pitchFamily="34" charset="-122"/>
                <a:ea typeface="微软雅黑" panose="020B0503020204020204" pitchFamily="34" charset="-122"/>
              </a:rPr>
              <a:t>款电动两轮车，</a:t>
            </a:r>
            <a:r>
              <a:rPr lang="en-US" altLang="zh-CN" sz="1200" dirty="0">
                <a:latin typeface="微软雅黑" panose="020B0503020204020204" pitchFamily="34" charset="-122"/>
                <a:ea typeface="微软雅黑" panose="020B0503020204020204" pitchFamily="34" charset="-122"/>
              </a:rPr>
              <a:t>2026 </a:t>
            </a:r>
            <a:r>
              <a:rPr lang="zh-CN" altLang="en-US" sz="1200" dirty="0">
                <a:latin typeface="微软雅黑" panose="020B0503020204020204" pitchFamily="34" charset="-122"/>
                <a:ea typeface="微软雅黑" panose="020B0503020204020204" pitchFamily="34" charset="-122"/>
              </a:rPr>
              <a:t>年前将电动两轮车销量从 </a:t>
            </a:r>
            <a:r>
              <a:rPr lang="en-US" altLang="zh-CN" sz="1200" dirty="0">
                <a:latin typeface="微软雅黑" panose="020B0503020204020204" pitchFamily="34" charset="-122"/>
                <a:ea typeface="微软雅黑" panose="020B0503020204020204" pitchFamily="34" charset="-122"/>
              </a:rPr>
              <a:t>2021</a:t>
            </a:r>
            <a:r>
              <a:rPr lang="zh-CN" altLang="en-US" sz="1200" dirty="0">
                <a:latin typeface="微软雅黑" panose="020B0503020204020204" pitchFamily="34" charset="-122"/>
                <a:ea typeface="微软雅黑" panose="020B0503020204020204" pitchFamily="34" charset="-122"/>
              </a:rPr>
              <a:t>年的</a:t>
            </a:r>
            <a:r>
              <a:rPr lang="en-US" altLang="zh-CN" sz="1200" dirty="0">
                <a:latin typeface="微软雅黑" panose="020B0503020204020204" pitchFamily="34" charset="-122"/>
                <a:ea typeface="微软雅黑" panose="020B0503020204020204" pitchFamily="34" charset="-122"/>
              </a:rPr>
              <a:t>15</a:t>
            </a:r>
            <a:r>
              <a:rPr lang="zh-CN" altLang="en-US" sz="1200" dirty="0">
                <a:latin typeface="微软雅黑" panose="020B0503020204020204" pitchFamily="34" charset="-122"/>
                <a:ea typeface="微软雅黑" panose="020B0503020204020204" pitchFamily="34" charset="-122"/>
              </a:rPr>
              <a:t>万辆提升到 </a:t>
            </a:r>
            <a:r>
              <a:rPr lang="en-US" altLang="zh-CN" sz="1200" dirty="0">
                <a:latin typeface="微软雅黑" panose="020B0503020204020204" pitchFamily="34" charset="-122"/>
                <a:ea typeface="微软雅黑" panose="020B0503020204020204" pitchFamily="34" charset="-122"/>
              </a:rPr>
              <a:t>100</a:t>
            </a:r>
            <a:r>
              <a:rPr lang="zh-CN" altLang="en-US" sz="1200" dirty="0">
                <a:latin typeface="微软雅黑" panose="020B0503020204020204" pitchFamily="34" charset="-122"/>
                <a:ea typeface="微软雅黑" panose="020B0503020204020204" pitchFamily="34" charset="-122"/>
              </a:rPr>
              <a:t>万辆，到</a:t>
            </a:r>
            <a:r>
              <a:rPr lang="en-US" altLang="zh-CN" sz="1200" dirty="0">
                <a:latin typeface="微软雅黑" panose="020B0503020204020204" pitchFamily="34" charset="-122"/>
                <a:ea typeface="微软雅黑" panose="020B0503020204020204" pitchFamily="34" charset="-122"/>
              </a:rPr>
              <a:t>2030</a:t>
            </a:r>
            <a:r>
              <a:rPr lang="zh-CN" altLang="en-US" sz="1200" dirty="0">
                <a:latin typeface="微软雅黑" panose="020B0503020204020204" pitchFamily="34" charset="-122"/>
                <a:ea typeface="微软雅黑" panose="020B0503020204020204" pitchFamily="34" charset="-122"/>
              </a:rPr>
              <a:t>年进一步扩大到 </a:t>
            </a:r>
            <a:r>
              <a:rPr lang="en-US" altLang="zh-CN" sz="1200" dirty="0">
                <a:latin typeface="微软雅黑" panose="020B0503020204020204" pitchFamily="34" charset="-122"/>
                <a:ea typeface="微软雅黑" panose="020B0503020204020204" pitchFamily="34" charset="-122"/>
              </a:rPr>
              <a:t>35</a:t>
            </a:r>
            <a:r>
              <a:rPr lang="zh-CN" altLang="en-US" sz="1200" dirty="0">
                <a:latin typeface="微软雅黑" panose="020B0503020204020204" pitchFamily="34" charset="-122"/>
                <a:ea typeface="微软雅黑" panose="020B0503020204020204" pitchFamily="34" charset="-122"/>
              </a:rPr>
              <a:t>万辆，占公司两轮车总销量的 </a:t>
            </a:r>
            <a:r>
              <a:rPr lang="en-US" altLang="zh-CN" sz="1200" dirty="0">
                <a:latin typeface="微软雅黑" panose="020B0503020204020204" pitchFamily="34" charset="-122"/>
                <a:ea typeface="微软雅黑" panose="020B0503020204020204" pitchFamily="34" charset="-122"/>
              </a:rPr>
              <a:t>15%</a:t>
            </a:r>
            <a:r>
              <a:rPr lang="zh-CN" altLang="en-US" sz="1200" dirty="0">
                <a:latin typeface="微软雅黑" panose="020B0503020204020204" pitchFamily="34" charset="-122"/>
                <a:ea typeface="微软雅黑" panose="020B0503020204020204" pitchFamily="34" charset="-122"/>
              </a:rPr>
              <a:t>左右；相比之下雅迪 </a:t>
            </a:r>
            <a:r>
              <a:rPr lang="en-US" altLang="zh-CN" sz="1200" dirty="0">
                <a:latin typeface="微软雅黑" panose="020B0503020204020204" pitchFamily="34" charset="-122"/>
                <a:ea typeface="微软雅黑" panose="020B0503020204020204" pitchFamily="34" charset="-122"/>
              </a:rPr>
              <a:t>2022</a:t>
            </a:r>
            <a:r>
              <a:rPr lang="zh-CN" altLang="en-US" sz="1200" dirty="0">
                <a:latin typeface="微软雅黑" panose="020B0503020204020204" pitchFamily="34" charset="-122"/>
                <a:ea typeface="微软雅黑" panose="020B0503020204020204" pitchFamily="34" charset="-122"/>
              </a:rPr>
              <a:t>年电动两轮车销量就已达到</a:t>
            </a:r>
            <a:r>
              <a:rPr lang="en-US" altLang="zh-CN" sz="1200" dirty="0">
                <a:latin typeface="微软雅黑" panose="020B0503020204020204" pitchFamily="34" charset="-122"/>
                <a:ea typeface="微软雅黑" panose="020B0503020204020204" pitchFamily="34" charset="-122"/>
              </a:rPr>
              <a:t>1400</a:t>
            </a:r>
            <a:r>
              <a:rPr lang="zh-CN" altLang="en-US" sz="1200" dirty="0">
                <a:latin typeface="微软雅黑" panose="020B0503020204020204" pitchFamily="34" charset="-122"/>
                <a:ea typeface="微软雅黑" panose="020B0503020204020204" pitchFamily="34" charset="-122"/>
              </a:rPr>
              <a:t>万辆，产品种类超</a:t>
            </a:r>
            <a:r>
              <a:rPr lang="en-US" altLang="zh-CN" sz="1200" dirty="0">
                <a:latin typeface="微软雅黑" panose="020B0503020204020204" pitchFamily="34" charset="-122"/>
                <a:ea typeface="微软雅黑" panose="020B0503020204020204" pitchFamily="34" charset="-122"/>
              </a:rPr>
              <a:t>140</a:t>
            </a:r>
            <a:r>
              <a:rPr lang="zh-CN" altLang="en-US" sz="1200" dirty="0">
                <a:latin typeface="微软雅黑" panose="020B0503020204020204" pitchFamily="34" charset="-122"/>
                <a:ea typeface="微软雅黑" panose="020B0503020204020204" pitchFamily="34" charset="-122"/>
              </a:rPr>
              <a:t>款</a:t>
            </a:r>
            <a:endParaRPr lang="en-US" altLang="zh-CN" sz="12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目前本田的电动产品较少，且主要集中在商用领域（</a:t>
            </a:r>
            <a:r>
              <a:rPr lang="en-US" altLang="zh-CN" sz="1200" dirty="0">
                <a:latin typeface="微软雅黑" panose="020B0503020204020204" pitchFamily="34" charset="-122"/>
                <a:ea typeface="微软雅黑" panose="020B0503020204020204" pitchFamily="34" charset="-122"/>
              </a:rPr>
              <a:t>2020</a:t>
            </a:r>
            <a:r>
              <a:rPr lang="zh-CN" altLang="en-US" sz="1200" dirty="0">
                <a:latin typeface="微软雅黑" panose="020B0503020204020204" pitchFamily="34" charset="-122"/>
                <a:ea typeface="微软雅黑" panose="020B0503020204020204" pitchFamily="34" charset="-122"/>
              </a:rPr>
              <a:t>年推出的电动踏板车</a:t>
            </a:r>
            <a:r>
              <a:rPr lang="en-US" altLang="zh-CN" sz="1200" dirty="0" err="1">
                <a:latin typeface="微软雅黑" panose="020B0503020204020204" pitchFamily="34" charset="-122"/>
                <a:ea typeface="微软雅黑" panose="020B0503020204020204" pitchFamily="34" charset="-122"/>
              </a:rPr>
              <a:t>BENLYe</a:t>
            </a:r>
            <a:r>
              <a:rPr lang="zh-CN" altLang="en-US" sz="1200" dirty="0">
                <a:latin typeface="微软雅黑" panose="020B0503020204020204" pitchFamily="34" charset="-122"/>
                <a:ea typeface="微软雅黑" panose="020B0503020204020204" pitchFamily="34" charset="-122"/>
              </a:rPr>
              <a:t>和</a:t>
            </a:r>
            <a:r>
              <a:rPr lang="en-US" altLang="zh-CN" sz="1200" dirty="0">
                <a:latin typeface="微软雅黑" panose="020B0503020204020204" pitchFamily="34" charset="-122"/>
                <a:ea typeface="微软雅黑" panose="020B0503020204020204" pitchFamily="34" charset="-122"/>
              </a:rPr>
              <a:t>2023</a:t>
            </a:r>
            <a:r>
              <a:rPr lang="zh-CN" altLang="en-US" sz="1200" dirty="0">
                <a:latin typeface="微软雅黑" panose="020B0503020204020204" pitchFamily="34" charset="-122"/>
                <a:ea typeface="微软雅黑" panose="020B0503020204020204" pitchFamily="34" charset="-122"/>
              </a:rPr>
              <a:t>年推出的电摩</a:t>
            </a:r>
            <a:r>
              <a:rPr lang="en-US" altLang="zh-CN" sz="1200" dirty="0" err="1">
                <a:latin typeface="微软雅黑" panose="020B0503020204020204" pitchFamily="34" charset="-122"/>
                <a:ea typeface="微软雅黑" panose="020B0503020204020204" pitchFamily="34" charset="-122"/>
              </a:rPr>
              <a:t>Eme</a:t>
            </a:r>
            <a:r>
              <a:rPr lang="zh-CN" altLang="en-US" sz="1200" dirty="0">
                <a:latin typeface="微软雅黑" panose="020B0503020204020204" pitchFamily="34" charset="-122"/>
                <a:ea typeface="微软雅黑" panose="020B0503020204020204" pitchFamily="34" charset="-122"/>
              </a:rPr>
              <a:t>）</a:t>
            </a:r>
          </a:p>
        </p:txBody>
      </p:sp>
      <p:sp>
        <p:nvSpPr>
          <p:cNvPr id="15" name="文本框 14">
            <a:extLst>
              <a:ext uri="{FF2B5EF4-FFF2-40B4-BE49-F238E27FC236}">
                <a16:creationId xmlns:a16="http://schemas.microsoft.com/office/drawing/2014/main" id="{AE6375A5-DFEB-A9F8-BB41-68D6BCD320F9}"/>
              </a:ext>
            </a:extLst>
          </p:cNvPr>
          <p:cNvSpPr txBox="1"/>
          <p:nvPr/>
        </p:nvSpPr>
        <p:spPr>
          <a:xfrm>
            <a:off x="6709218" y="3312296"/>
            <a:ext cx="4189691" cy="890693"/>
          </a:xfrm>
          <a:prstGeom prst="rect">
            <a:avLst/>
          </a:prstGeom>
          <a:noFill/>
        </p:spPr>
        <p:txBody>
          <a:bodyPr wrap="square">
            <a:spAutoFit/>
          </a:bodyPr>
          <a:lstStyle>
            <a:defPPr>
              <a:defRPr lang="zh-CN"/>
            </a:defPPr>
            <a:lvl1pPr marL="285750" indent="-285750">
              <a:lnSpc>
                <a:spcPct val="150000"/>
              </a:lnSpc>
              <a:buFont typeface="Arial" panose="020B0604020202020204" pitchFamily="34" charset="0"/>
              <a:buChar char="•"/>
              <a:defRPr sz="1200">
                <a:latin typeface="微软雅黑" panose="020B0503020204020204" pitchFamily="34" charset="-122"/>
                <a:ea typeface="微软雅黑" panose="020B0503020204020204" pitchFamily="34" charset="-122"/>
              </a:defRPr>
            </a:lvl1pPr>
          </a:lstStyle>
          <a:p>
            <a:r>
              <a:rPr lang="zh-CN" altLang="en-US" dirty="0"/>
              <a:t>雅马哈近几年也一直在发力电动二轮车市场，并计划到</a:t>
            </a:r>
            <a:r>
              <a:rPr lang="en-US" altLang="zh-CN" dirty="0"/>
              <a:t>2035</a:t>
            </a:r>
            <a:r>
              <a:rPr lang="zh-CN" altLang="en-US" dirty="0"/>
              <a:t>年旗下的二轮车要实现</a:t>
            </a:r>
            <a:r>
              <a:rPr lang="en-US" altLang="zh-CN" dirty="0"/>
              <a:t>20%</a:t>
            </a:r>
            <a:r>
              <a:rPr lang="zh-CN" altLang="en-US" dirty="0"/>
              <a:t>的电动化，</a:t>
            </a:r>
            <a:r>
              <a:rPr lang="en-US" altLang="zh-CN" dirty="0"/>
              <a:t>2050</a:t>
            </a:r>
            <a:r>
              <a:rPr lang="zh-CN" altLang="en-US" dirty="0"/>
              <a:t>年将新车销量的</a:t>
            </a:r>
            <a:r>
              <a:rPr lang="en-US" altLang="zh-CN" dirty="0"/>
              <a:t>90%</a:t>
            </a:r>
            <a:r>
              <a:rPr lang="zh-CN" altLang="en-US" dirty="0"/>
              <a:t>改为电动车。</a:t>
            </a:r>
          </a:p>
        </p:txBody>
      </p:sp>
      <p:sp>
        <p:nvSpPr>
          <p:cNvPr id="8" name="文本框 7">
            <a:extLst>
              <a:ext uri="{FF2B5EF4-FFF2-40B4-BE49-F238E27FC236}">
                <a16:creationId xmlns:a16="http://schemas.microsoft.com/office/drawing/2014/main" id="{4245B251-1B9E-0C3F-8292-01FEF919F4E7}"/>
              </a:ext>
            </a:extLst>
          </p:cNvPr>
          <p:cNvSpPr txBox="1"/>
          <p:nvPr/>
        </p:nvSpPr>
        <p:spPr>
          <a:xfrm>
            <a:off x="441960" y="6611779"/>
            <a:ext cx="8943474" cy="246221"/>
          </a:xfrm>
          <a:prstGeom prst="rect">
            <a:avLst/>
          </a:prstGeom>
          <a:noFill/>
        </p:spPr>
        <p:txBody>
          <a:bodyPr wrap="none" rtlCol="0">
            <a:spAutoFit/>
          </a:bodyPr>
          <a:lstStyle/>
          <a:p>
            <a:r>
              <a:rPr lang="zh-CN" altLang="en-US" sz="1000" dirty="0">
                <a:latin typeface="微软雅黑" panose="020B0503020204020204" pitchFamily="34" charset="-122"/>
                <a:ea typeface="微软雅黑" panose="020B0503020204020204" pitchFamily="34" charset="-122"/>
              </a:rPr>
              <a:t>数据来源：</a:t>
            </a:r>
            <a:r>
              <a:rPr lang="en-US" altLang="zh-CN" sz="1000" dirty="0">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东南亚电动化加速，两轮车开启出海新篇章</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，中信证券研究部，</a:t>
            </a:r>
            <a:r>
              <a:rPr lang="en-US" altLang="zh-CN" sz="1000" dirty="0">
                <a:latin typeface="微软雅黑" panose="020B0503020204020204" pitchFamily="34" charset="-122"/>
                <a:ea typeface="微软雅黑" panose="020B0503020204020204" pitchFamily="34" charset="-122"/>
              </a:rPr>
              <a:t>2023.06</a:t>
            </a: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万字长文，读懂东南亚电动二轮车市场</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7</a:t>
            </a:r>
            <a:r>
              <a:rPr lang="zh-CN" altLang="en-US" sz="1000" dirty="0">
                <a:latin typeface="微软雅黑" panose="020B0503020204020204" pitchFamily="34" charset="-122"/>
                <a:ea typeface="微软雅黑" panose="020B0503020204020204" pitchFamily="34" charset="-122"/>
              </a:rPr>
              <a:t>点</a:t>
            </a:r>
            <a:r>
              <a:rPr lang="en-US" altLang="zh-CN" sz="1000" dirty="0">
                <a:latin typeface="微软雅黑" panose="020B0503020204020204" pitchFamily="34" charset="-122"/>
                <a:ea typeface="微软雅黑" panose="020B0503020204020204" pitchFamily="34" charset="-122"/>
              </a:rPr>
              <a:t>5</a:t>
            </a:r>
            <a:r>
              <a:rPr lang="zh-CN" altLang="en-US" sz="1000" dirty="0">
                <a:latin typeface="微软雅黑" panose="020B0503020204020204" pitchFamily="34" charset="-122"/>
                <a:ea typeface="微软雅黑" panose="020B0503020204020204" pitchFamily="34" charset="-122"/>
              </a:rPr>
              <a:t>度，</a:t>
            </a:r>
            <a:r>
              <a:rPr lang="en-US" altLang="zh-CN" sz="1000" dirty="0">
                <a:latin typeface="微软雅黑" panose="020B0503020204020204" pitchFamily="34" charset="-122"/>
                <a:ea typeface="微软雅黑" panose="020B0503020204020204" pitchFamily="34" charset="-122"/>
              </a:rPr>
              <a:t>2023.10</a:t>
            </a:r>
            <a:endParaRPr lang="zh-CN" altLang="en-US" sz="1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12616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C8E619-A3F4-B31B-67BE-B04F232B2499}"/>
              </a:ext>
            </a:extLst>
          </p:cNvPr>
          <p:cNvSpPr>
            <a:spLocks noGrp="1"/>
          </p:cNvSpPr>
          <p:nvPr>
            <p:ph type="title"/>
          </p:nvPr>
        </p:nvSpPr>
        <p:spPr/>
        <p:txBody>
          <a:bodyPr/>
          <a:lstStyle/>
          <a:p>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市场格局</a:t>
            </a: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2000" dirty="0">
                <a:solidFill>
                  <a:prstClr val="black"/>
                </a:solidFill>
              </a:rPr>
              <a:t>-</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zh-CN" altLang="en-US" sz="2000" dirty="0">
                <a:solidFill>
                  <a:prstClr val="black"/>
                </a:solidFill>
              </a:rPr>
              <a:t>东南亚本土</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品牌：呈现本土品牌的崛起与创新竞争，涌现出多元化的战略与产品线</a:t>
            </a:r>
            <a:endParaRPr lang="zh-CN" altLang="en-US" dirty="0"/>
          </a:p>
        </p:txBody>
      </p:sp>
      <p:sp>
        <p:nvSpPr>
          <p:cNvPr id="3" name="内容占位符 2">
            <a:extLst>
              <a:ext uri="{FF2B5EF4-FFF2-40B4-BE49-F238E27FC236}">
                <a16:creationId xmlns:a16="http://schemas.microsoft.com/office/drawing/2014/main" id="{32EEE4E1-B776-2A83-EBB6-BBCC4A9F5047}"/>
              </a:ext>
            </a:extLst>
          </p:cNvPr>
          <p:cNvSpPr>
            <a:spLocks noGrp="1"/>
          </p:cNvSpPr>
          <p:nvPr>
            <p:ph idx="1"/>
          </p:nvPr>
        </p:nvSpPr>
        <p:spPr>
          <a:xfrm>
            <a:off x="441960" y="1216025"/>
            <a:ext cx="7810789" cy="5177424"/>
          </a:xfrm>
        </p:spPr>
        <p:txBody>
          <a:bodyPr/>
          <a:lstStyle/>
          <a:p>
            <a:pPr>
              <a:lnSpc>
                <a:spcPct val="150000"/>
              </a:lnSpc>
            </a:pPr>
            <a:r>
              <a:rPr lang="zh-CN" altLang="en-US" b="1" dirty="0"/>
              <a:t>许多本土品牌在本地成立时间较早，具有本土化优势，占据较大市场份额</a:t>
            </a:r>
            <a:endParaRPr lang="en-US" altLang="zh-CN" b="1" dirty="0"/>
          </a:p>
          <a:p>
            <a:pPr lvl="1">
              <a:lnSpc>
                <a:spcPct val="150000"/>
              </a:lnSpc>
            </a:pPr>
            <a:r>
              <a:rPr lang="zh-CN" altLang="en-US" sz="1400" dirty="0"/>
              <a:t>印尼市场见证了</a:t>
            </a:r>
            <a:r>
              <a:rPr lang="en-US" altLang="zh-CN" sz="1400" dirty="0"/>
              <a:t>SMOOT</a:t>
            </a:r>
            <a:r>
              <a:rPr lang="zh-CN" altLang="en-US" sz="1400" dirty="0"/>
              <a:t>、</a:t>
            </a:r>
            <a:r>
              <a:rPr lang="en-US" altLang="zh-CN" sz="1400" dirty="0"/>
              <a:t>MAKA Motors</a:t>
            </a:r>
            <a:r>
              <a:rPr lang="zh-CN" altLang="en-US" sz="1400" dirty="0"/>
              <a:t>、</a:t>
            </a:r>
            <a:r>
              <a:rPr lang="en-US" altLang="zh-CN" sz="1400" dirty="0"/>
              <a:t>Gen Indonesia</a:t>
            </a:r>
            <a:r>
              <a:rPr lang="zh-CN" altLang="en-US" sz="1400" dirty="0"/>
              <a:t>、</a:t>
            </a:r>
            <a:r>
              <a:rPr lang="en-US" altLang="zh-CN" sz="1400" dirty="0" err="1"/>
              <a:t>Ilectra</a:t>
            </a:r>
            <a:r>
              <a:rPr lang="en-US" altLang="zh-CN" sz="1400" dirty="0"/>
              <a:t> Motor Group</a:t>
            </a:r>
            <a:r>
              <a:rPr lang="zh-CN" altLang="en-US" sz="1400" dirty="0"/>
              <a:t>等本土品牌的快速发展，其中</a:t>
            </a:r>
            <a:r>
              <a:rPr lang="en-US" altLang="zh-CN" sz="1400" dirty="0"/>
              <a:t>Gen Indonesia</a:t>
            </a:r>
            <a:r>
              <a:rPr lang="zh-CN" altLang="en-US" sz="1400" dirty="0"/>
              <a:t>凭借环保电摩和智能技术取得突破，而</a:t>
            </a:r>
            <a:r>
              <a:rPr lang="en-US" altLang="zh-CN" sz="1400" dirty="0"/>
              <a:t>SMOOT</a:t>
            </a:r>
            <a:r>
              <a:rPr lang="zh-CN" altLang="en-US" sz="1400" dirty="0"/>
              <a:t>利用换电技术和智能应用提高用户体验。</a:t>
            </a:r>
            <a:r>
              <a:rPr lang="en-US" altLang="zh-CN" sz="1400" dirty="0"/>
              <a:t>MAKA Motors</a:t>
            </a:r>
            <a:r>
              <a:rPr lang="zh-CN" altLang="en-US" sz="1400" dirty="0"/>
              <a:t>注重性价比，而</a:t>
            </a:r>
            <a:r>
              <a:rPr lang="en-US" altLang="zh-CN" sz="1400" dirty="0"/>
              <a:t>IMG</a:t>
            </a:r>
            <a:r>
              <a:rPr lang="zh-CN" altLang="en-US" sz="1400" dirty="0"/>
              <a:t>致力于电动车生态系统建设。</a:t>
            </a:r>
          </a:p>
          <a:p>
            <a:pPr lvl="1">
              <a:lnSpc>
                <a:spcPct val="150000"/>
              </a:lnSpc>
            </a:pPr>
            <a:r>
              <a:rPr lang="zh-CN" altLang="en-US" sz="1400" dirty="0"/>
              <a:t>越南的</a:t>
            </a:r>
            <a:r>
              <a:rPr lang="en-US" altLang="zh-CN" sz="1400" dirty="0" err="1"/>
              <a:t>VinFast</a:t>
            </a:r>
            <a:r>
              <a:rPr lang="zh-CN" altLang="en-US" sz="1400" dirty="0"/>
              <a:t>通过大规模生产和基础设施建设领导市场，促使</a:t>
            </a:r>
            <a:r>
              <a:rPr lang="en-US" altLang="zh-CN" sz="1400" dirty="0" err="1"/>
              <a:t>Pega</a:t>
            </a:r>
            <a:r>
              <a:rPr lang="zh-CN" altLang="en-US" sz="1400" dirty="0"/>
              <a:t>、</a:t>
            </a:r>
            <a:r>
              <a:rPr lang="en-US" altLang="zh-CN" sz="1400" dirty="0" err="1"/>
              <a:t>Dibao</a:t>
            </a:r>
            <a:r>
              <a:rPr lang="zh-CN" altLang="en-US" sz="1400" dirty="0"/>
              <a:t>、</a:t>
            </a:r>
            <a:r>
              <a:rPr lang="en-US" altLang="zh-CN" sz="1400" dirty="0" err="1"/>
              <a:t>Anbico</a:t>
            </a:r>
            <a:r>
              <a:rPr lang="zh-CN" altLang="en-US" sz="1400" dirty="0"/>
              <a:t>、</a:t>
            </a:r>
            <a:r>
              <a:rPr lang="en-US" altLang="zh-CN" sz="1400" dirty="0"/>
              <a:t>Dat Bike</a:t>
            </a:r>
            <a:r>
              <a:rPr lang="zh-CN" altLang="en-US" sz="1400" dirty="0"/>
              <a:t>和</a:t>
            </a:r>
            <a:r>
              <a:rPr lang="en-US" altLang="zh-CN" sz="1400" dirty="0"/>
              <a:t>Selex Motors</a:t>
            </a:r>
            <a:r>
              <a:rPr lang="zh-CN" altLang="en-US" sz="1400" dirty="0"/>
              <a:t>等本土品牌加快发展步伐。特别是</a:t>
            </a:r>
            <a:r>
              <a:rPr lang="en-US" altLang="zh-CN" sz="1400" dirty="0"/>
              <a:t>Dat Bike</a:t>
            </a:r>
            <a:r>
              <a:rPr lang="zh-CN" altLang="en-US" sz="1400" dirty="0"/>
              <a:t>在电动摩托车性能上与传统油摩竞争，而</a:t>
            </a:r>
            <a:r>
              <a:rPr lang="en-US" altLang="zh-CN" sz="1400" dirty="0"/>
              <a:t>Selex Motors</a:t>
            </a:r>
            <a:r>
              <a:rPr lang="zh-CN" altLang="en-US" sz="1400" dirty="0"/>
              <a:t>专注于高负载电动摩托车，适应特定使用场景。</a:t>
            </a:r>
          </a:p>
          <a:p>
            <a:pPr lvl="1">
              <a:lnSpc>
                <a:spcPct val="150000"/>
              </a:lnSpc>
            </a:pPr>
            <a:r>
              <a:rPr lang="zh-CN" altLang="en-US" sz="1400" dirty="0"/>
              <a:t>泰国虽然是许多外国品牌摩托车的生产基地，但本土品牌如</a:t>
            </a:r>
            <a:r>
              <a:rPr lang="en-US" altLang="zh-CN" sz="1400" dirty="0"/>
              <a:t>GPX</a:t>
            </a:r>
            <a:r>
              <a:rPr lang="zh-CN" altLang="en-US" sz="1400" dirty="0"/>
              <a:t>通过丰富产品线和扩大分销网络，展现出本土品牌的竞争力。</a:t>
            </a:r>
            <a:endParaRPr lang="en-US" altLang="zh-CN" sz="1400" dirty="0"/>
          </a:p>
          <a:p>
            <a:pPr>
              <a:lnSpc>
                <a:spcPct val="150000"/>
              </a:lnSpc>
            </a:pPr>
            <a:r>
              <a:rPr lang="zh-CN" altLang="en-US" b="1" i="0" dirty="0">
                <a:effectLst/>
                <a:latin typeface="system-ui"/>
              </a:rPr>
              <a:t>由于电动化进程开始较晚，产业链不完善，多个本地品牌在电动产品线板块仍处于亏损状态</a:t>
            </a:r>
            <a:endParaRPr lang="en-US" altLang="zh-CN" b="1" i="0" dirty="0">
              <a:effectLst/>
              <a:latin typeface="system-ui"/>
            </a:endParaRPr>
          </a:p>
          <a:p>
            <a:pPr lvl="1">
              <a:lnSpc>
                <a:spcPct val="150000"/>
              </a:lnSpc>
            </a:pPr>
            <a:r>
              <a:rPr lang="zh-CN" altLang="en-US" sz="1400" b="0" i="0" dirty="0">
                <a:effectLst/>
                <a:latin typeface="system-ui"/>
              </a:rPr>
              <a:t>越南近期上市的企业</a:t>
            </a:r>
            <a:r>
              <a:rPr lang="en-US" altLang="zh-CN" sz="1400" b="0" i="0" dirty="0" err="1">
                <a:effectLst/>
                <a:latin typeface="system-ui"/>
              </a:rPr>
              <a:t>VinFast</a:t>
            </a:r>
            <a:r>
              <a:rPr lang="zh-CN" altLang="en-US" sz="1400" b="0" i="0" dirty="0">
                <a:effectLst/>
                <a:latin typeface="system-ui"/>
              </a:rPr>
              <a:t>在</a:t>
            </a:r>
            <a:r>
              <a:rPr lang="en-US" altLang="zh-CN" sz="1400" b="0" i="0" dirty="0">
                <a:effectLst/>
                <a:latin typeface="system-ui"/>
              </a:rPr>
              <a:t>2017</a:t>
            </a:r>
            <a:r>
              <a:rPr lang="zh-CN" altLang="en-US" sz="1400" b="0" i="0" dirty="0">
                <a:effectLst/>
                <a:latin typeface="system-ui"/>
              </a:rPr>
              <a:t>年时就开始生产二轮电动车，年产能为</a:t>
            </a:r>
            <a:r>
              <a:rPr lang="en-US" altLang="zh-CN" sz="1400" b="0" i="0" dirty="0">
                <a:effectLst/>
                <a:latin typeface="system-ui"/>
              </a:rPr>
              <a:t>50</a:t>
            </a:r>
            <a:r>
              <a:rPr lang="zh-CN" altLang="en-US" sz="1400" b="0" i="0" dirty="0">
                <a:effectLst/>
                <a:latin typeface="system-ui"/>
              </a:rPr>
              <a:t>万辆。有数据显示</a:t>
            </a:r>
            <a:r>
              <a:rPr lang="en-US" altLang="zh-CN" sz="1400" b="0" i="0" dirty="0" err="1">
                <a:effectLst/>
                <a:latin typeface="system-ui"/>
              </a:rPr>
              <a:t>VinFast</a:t>
            </a:r>
            <a:r>
              <a:rPr lang="zh-CN" altLang="en-US" sz="1400" b="0" i="0" dirty="0">
                <a:effectLst/>
                <a:latin typeface="system-ui"/>
              </a:rPr>
              <a:t>近两年的电动二轮车销量在增加，但总体盈利情况来看仍属于投入期，该公司也在投入资金加强当地二轮车基础设施建设</a:t>
            </a:r>
            <a:endParaRPr lang="en-US" altLang="zh-CN" sz="1400" b="0" i="0" dirty="0">
              <a:effectLst/>
              <a:latin typeface="system-ui"/>
            </a:endParaRPr>
          </a:p>
          <a:p>
            <a:pPr lvl="1">
              <a:lnSpc>
                <a:spcPct val="150000"/>
              </a:lnSpc>
            </a:pPr>
            <a:endParaRPr lang="en-US" altLang="zh-CN" dirty="0">
              <a:latin typeface="system-ui"/>
            </a:endParaRPr>
          </a:p>
        </p:txBody>
      </p:sp>
      <p:sp>
        <p:nvSpPr>
          <p:cNvPr id="4" name="文本框 3">
            <a:extLst>
              <a:ext uri="{FF2B5EF4-FFF2-40B4-BE49-F238E27FC236}">
                <a16:creationId xmlns:a16="http://schemas.microsoft.com/office/drawing/2014/main" id="{47A41036-17E2-81F6-C9EC-F99032E36EC8}"/>
              </a:ext>
            </a:extLst>
          </p:cNvPr>
          <p:cNvSpPr txBox="1"/>
          <p:nvPr/>
        </p:nvSpPr>
        <p:spPr>
          <a:xfrm>
            <a:off x="441960" y="6611779"/>
            <a:ext cx="9289723" cy="246221"/>
          </a:xfrm>
          <a:prstGeom prst="rect">
            <a:avLst/>
          </a:prstGeom>
          <a:noFill/>
        </p:spPr>
        <p:txBody>
          <a:bodyPr wrap="none" rtlCol="0">
            <a:spAutoFit/>
          </a:bodyPr>
          <a:lstStyle/>
          <a:p>
            <a:r>
              <a:rPr lang="zh-CN" altLang="en-US" sz="1000" dirty="0">
                <a:latin typeface="微软雅黑" panose="020B0503020204020204" pitchFamily="34" charset="-122"/>
                <a:ea typeface="微软雅黑" panose="020B0503020204020204" pitchFamily="34" charset="-122"/>
              </a:rPr>
              <a:t>数据来源</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电动两轮车出海走向全球：雅迪、爱玛、台铃、新日、绿源</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，华泰证券，</a:t>
            </a:r>
            <a:r>
              <a:rPr lang="en-US" altLang="zh-CN" sz="1000" dirty="0">
                <a:latin typeface="微软雅黑" panose="020B0503020204020204" pitchFamily="34" charset="-122"/>
                <a:ea typeface="微软雅黑" panose="020B0503020204020204" pitchFamily="34" charset="-122"/>
              </a:rPr>
              <a:t>2023.09</a:t>
            </a: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万字长文，读懂东南亚电动二轮车市场</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7</a:t>
            </a:r>
            <a:r>
              <a:rPr lang="zh-CN" altLang="en-US" sz="1000" dirty="0">
                <a:latin typeface="微软雅黑" panose="020B0503020204020204" pitchFamily="34" charset="-122"/>
                <a:ea typeface="微软雅黑" panose="020B0503020204020204" pitchFamily="34" charset="-122"/>
              </a:rPr>
              <a:t>点</a:t>
            </a:r>
            <a:r>
              <a:rPr lang="en-US" altLang="zh-CN" sz="1000" dirty="0">
                <a:latin typeface="微软雅黑" panose="020B0503020204020204" pitchFamily="34" charset="-122"/>
                <a:ea typeface="微软雅黑" panose="020B0503020204020204" pitchFamily="34" charset="-122"/>
              </a:rPr>
              <a:t>5</a:t>
            </a:r>
            <a:r>
              <a:rPr lang="zh-CN" altLang="en-US" sz="1000" dirty="0">
                <a:latin typeface="微软雅黑" panose="020B0503020204020204" pitchFamily="34" charset="-122"/>
                <a:ea typeface="微软雅黑" panose="020B0503020204020204" pitchFamily="34" charset="-122"/>
              </a:rPr>
              <a:t>度，</a:t>
            </a:r>
            <a:r>
              <a:rPr lang="en-US" altLang="zh-CN" sz="1000" dirty="0">
                <a:latin typeface="微软雅黑" panose="020B0503020204020204" pitchFamily="34" charset="-122"/>
                <a:ea typeface="微软雅黑" panose="020B0503020204020204" pitchFamily="34" charset="-122"/>
              </a:rPr>
              <a:t>2023.10</a:t>
            </a:r>
            <a:endParaRPr lang="zh-CN" altLang="en-US" sz="1000" dirty="0">
              <a:latin typeface="微软雅黑" panose="020B0503020204020204" pitchFamily="34" charset="-122"/>
              <a:ea typeface="微软雅黑" panose="020B0503020204020204" pitchFamily="34" charset="-122"/>
            </a:endParaRPr>
          </a:p>
        </p:txBody>
      </p:sp>
      <p:pic>
        <p:nvPicPr>
          <p:cNvPr id="5" name="Picture 4" descr="图片">
            <a:extLst>
              <a:ext uri="{FF2B5EF4-FFF2-40B4-BE49-F238E27FC236}">
                <a16:creationId xmlns:a16="http://schemas.microsoft.com/office/drawing/2014/main" id="{5C0F3890-1A21-E18F-383F-AD87C6D5E0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2749" y="1216025"/>
            <a:ext cx="3500178" cy="4988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347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DEB45-7DB0-E94C-2219-03E2B83E1404}"/>
              </a:ext>
            </a:extLst>
          </p:cNvPr>
          <p:cNvSpPr>
            <a:spLocks noGrp="1"/>
          </p:cNvSpPr>
          <p:nvPr>
            <p:ph type="title"/>
          </p:nvPr>
        </p:nvSpPr>
        <p:spPr/>
        <p:txBody>
          <a:bodyPr/>
          <a:lstStyle/>
          <a:p>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市场格局</a:t>
            </a:r>
            <a:r>
              <a:rPr kumimoji="0" lang="en-US" altLang="zh-CN"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en-US" altLang="zh-CN" sz="2000" dirty="0">
                <a:solidFill>
                  <a:prstClr val="black"/>
                </a:solidFill>
              </a:rPr>
              <a:t>-</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zh-CN" altLang="en-US" sz="2000" dirty="0">
                <a:solidFill>
                  <a:prstClr val="black"/>
                </a:solidFill>
              </a:rPr>
              <a:t>中国本土</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品牌发力供应链，产品设计本地化、高性价比是中国出海企业的核心策略</a:t>
            </a:r>
            <a:endParaRPr lang="zh-CN" altLang="en-US" dirty="0"/>
          </a:p>
        </p:txBody>
      </p:sp>
      <p:sp>
        <p:nvSpPr>
          <p:cNvPr id="3" name="内容占位符 2">
            <a:extLst>
              <a:ext uri="{FF2B5EF4-FFF2-40B4-BE49-F238E27FC236}">
                <a16:creationId xmlns:a16="http://schemas.microsoft.com/office/drawing/2014/main" id="{28EBE5F8-3F79-C6DD-DB89-5757DD8A6E39}"/>
              </a:ext>
            </a:extLst>
          </p:cNvPr>
          <p:cNvSpPr>
            <a:spLocks noGrp="1"/>
          </p:cNvSpPr>
          <p:nvPr>
            <p:ph idx="1"/>
          </p:nvPr>
        </p:nvSpPr>
        <p:spPr/>
        <p:txBody>
          <a:bodyPr/>
          <a:lstStyle/>
          <a:p>
            <a:pPr>
              <a:lnSpc>
                <a:spcPct val="150000"/>
              </a:lnSpc>
            </a:pPr>
            <a:r>
              <a:rPr lang="zh-CN" altLang="en-US" dirty="0"/>
              <a:t>中国品牌产业链发展成熟，为出海打下良好基础，近几年多个品牌积极布局东南亚地区，并贴合当地情况打造本地化产品：</a:t>
            </a:r>
            <a:endParaRPr lang="en-US" altLang="zh-CN" dirty="0"/>
          </a:p>
          <a:p>
            <a:pPr lvl="1">
              <a:lnSpc>
                <a:spcPct val="150000"/>
              </a:lnSpc>
            </a:pPr>
            <a:r>
              <a:rPr lang="zh-CN" altLang="en-US" sz="1200" dirty="0"/>
              <a:t>根据 </a:t>
            </a:r>
            <a:r>
              <a:rPr lang="en-US" altLang="zh-CN" sz="1200" dirty="0" err="1"/>
              <a:t>motorcycledata</a:t>
            </a:r>
            <a:r>
              <a:rPr lang="en-US" altLang="zh-CN" sz="1200" dirty="0"/>
              <a:t> </a:t>
            </a:r>
            <a:r>
              <a:rPr lang="zh-CN" altLang="en-US" sz="1200" dirty="0"/>
              <a:t>的数据，</a:t>
            </a:r>
            <a:r>
              <a:rPr lang="en-US" altLang="zh-CN" sz="1200" dirty="0"/>
              <a:t>2022 </a:t>
            </a:r>
            <a:r>
              <a:rPr lang="zh-CN" altLang="en-US" sz="1200" dirty="0"/>
              <a:t>年雅迪在越南的销量同比增长 </a:t>
            </a:r>
            <a:r>
              <a:rPr lang="en-US" altLang="zh-CN" sz="1200" dirty="0"/>
              <a:t>36.6%</a:t>
            </a:r>
            <a:r>
              <a:rPr lang="zh-CN" altLang="en-US" sz="1200" dirty="0"/>
              <a:t>；雅迪于</a:t>
            </a:r>
            <a:r>
              <a:rPr lang="en-US" altLang="zh-CN" sz="1200" dirty="0"/>
              <a:t>2019</a:t>
            </a:r>
            <a:r>
              <a:rPr lang="zh-CN" altLang="en-US" sz="1200" dirty="0"/>
              <a:t>年在越南建立了首个海外生产基地，在</a:t>
            </a:r>
            <a:r>
              <a:rPr lang="en-US" altLang="zh-CN" sz="1200" dirty="0"/>
              <a:t>2020</a:t>
            </a:r>
            <a:r>
              <a:rPr lang="zh-CN" altLang="en-US" sz="1200" dirty="0"/>
              <a:t>年</a:t>
            </a:r>
            <a:r>
              <a:rPr lang="en-US" altLang="zh-CN" sz="1200" dirty="0"/>
              <a:t>6</a:t>
            </a:r>
            <a:r>
              <a:rPr lang="zh-CN" altLang="en-US" sz="1200" dirty="0"/>
              <a:t>月初在越南推出了名为</a:t>
            </a:r>
            <a:r>
              <a:rPr lang="en-US" altLang="zh-CN" sz="1200" dirty="0" err="1"/>
              <a:t>BuyE</a:t>
            </a:r>
            <a:r>
              <a:rPr lang="zh-CN" altLang="en-US" sz="1200" dirty="0"/>
              <a:t>的新款电动摩托，价格为</a:t>
            </a:r>
            <a:r>
              <a:rPr lang="en-US" altLang="zh-CN" sz="1200" dirty="0"/>
              <a:t>2199</a:t>
            </a:r>
            <a:r>
              <a:rPr lang="zh-CN" altLang="en-US" sz="1200" dirty="0"/>
              <a:t>万越南盾（约合人民币</a:t>
            </a:r>
            <a:r>
              <a:rPr lang="en-US" altLang="zh-CN" sz="1200" dirty="0"/>
              <a:t>6600</a:t>
            </a:r>
            <a:r>
              <a:rPr lang="zh-CN" altLang="en-US" sz="1200" dirty="0"/>
              <a:t>元），其去年在该市场的销量同比增长</a:t>
            </a:r>
            <a:r>
              <a:rPr lang="en-US" altLang="zh-CN" sz="1200" dirty="0"/>
              <a:t>36.6%</a:t>
            </a:r>
            <a:r>
              <a:rPr lang="zh-CN" altLang="en-US" sz="1200" dirty="0"/>
              <a:t>；在这几年中，雅迪不断推进产品本地化，推出专为越南市场设计的长续航、大轮径、长轮距产品，能有效满足当地短途通勤需要，在产品性能和成本价格上不输当地电动两轮车龙头 </a:t>
            </a:r>
            <a:r>
              <a:rPr lang="en-US" altLang="zh-CN" sz="1200" dirty="0" err="1"/>
              <a:t>VinFast</a:t>
            </a:r>
            <a:endParaRPr lang="en-US" altLang="zh-CN" sz="1200" dirty="0"/>
          </a:p>
          <a:p>
            <a:pPr lvl="1">
              <a:lnSpc>
                <a:spcPct val="150000"/>
              </a:lnSpc>
            </a:pPr>
            <a:r>
              <a:rPr lang="zh-CN" altLang="en-US" sz="1200" dirty="0"/>
              <a:t>爱玛</a:t>
            </a:r>
            <a:r>
              <a:rPr lang="en-US" altLang="zh-CN" sz="1200" dirty="0"/>
              <a:t>2018</a:t>
            </a:r>
            <a:r>
              <a:rPr lang="zh-CN" altLang="en-US" sz="1200" dirty="0"/>
              <a:t>年入驻了“中国 </a:t>
            </a:r>
            <a:r>
              <a:rPr lang="en-US" altLang="zh-CN" sz="1200" dirty="0"/>
              <a:t>-</a:t>
            </a:r>
            <a:r>
              <a:rPr lang="zh-CN" altLang="en-US" sz="1200" dirty="0"/>
              <a:t>东盟新能源车生产基地”，爱玛在东南亚市场上也追求本地化，通过调整且创新的车型准确抓住当地用户的需求。</a:t>
            </a:r>
            <a:r>
              <a:rPr lang="en-US" altLang="zh-CN" sz="1200" dirty="0"/>
              <a:t>2022</a:t>
            </a:r>
            <a:r>
              <a:rPr lang="zh-CN" altLang="en-US" sz="1200" dirty="0"/>
              <a:t>年，爱玛出口东南亚的车辆同比增加</a:t>
            </a:r>
            <a:r>
              <a:rPr lang="en-US" altLang="zh-CN" sz="1200" dirty="0"/>
              <a:t>154</a:t>
            </a:r>
            <a:r>
              <a:rPr lang="zh-CN" altLang="en-US" sz="1200" dirty="0"/>
              <a:t>％，在泰国出口数量甚至同比增长了</a:t>
            </a:r>
            <a:r>
              <a:rPr lang="en-US" altLang="zh-CN" sz="1200" dirty="0"/>
              <a:t>174</a:t>
            </a:r>
            <a:r>
              <a:rPr lang="zh-CN" altLang="en-US" sz="1200" dirty="0"/>
              <a:t>％</a:t>
            </a:r>
            <a:endParaRPr lang="en-US" altLang="zh-CN" sz="1200" dirty="0"/>
          </a:p>
          <a:p>
            <a:pPr>
              <a:lnSpc>
                <a:spcPct val="150000"/>
              </a:lnSpc>
            </a:pPr>
            <a:r>
              <a:rPr lang="zh-CN" altLang="en-US" dirty="0"/>
              <a:t>除此之外，中国仍有多个玩家争相进入东南亚市场：小牛、绿源等处在第二梯队</a:t>
            </a:r>
            <a:endParaRPr lang="en-US" altLang="zh-CN" dirty="0"/>
          </a:p>
          <a:p>
            <a:pPr>
              <a:lnSpc>
                <a:spcPct val="150000"/>
              </a:lnSpc>
            </a:pPr>
            <a:endParaRPr lang="zh-CN" altLang="en-US" dirty="0"/>
          </a:p>
        </p:txBody>
      </p:sp>
      <p:pic>
        <p:nvPicPr>
          <p:cNvPr id="5" name="图片 4">
            <a:extLst>
              <a:ext uri="{FF2B5EF4-FFF2-40B4-BE49-F238E27FC236}">
                <a16:creationId xmlns:a16="http://schemas.microsoft.com/office/drawing/2014/main" id="{3D7A0FFC-93D3-8304-D6CE-D6437F54351E}"/>
              </a:ext>
            </a:extLst>
          </p:cNvPr>
          <p:cNvPicPr>
            <a:picLocks noChangeAspect="1"/>
          </p:cNvPicPr>
          <p:nvPr/>
        </p:nvPicPr>
        <p:blipFill>
          <a:blip r:embed="rId2"/>
          <a:stretch>
            <a:fillRect/>
          </a:stretch>
        </p:blipFill>
        <p:spPr>
          <a:xfrm>
            <a:off x="850941" y="3831920"/>
            <a:ext cx="3009860" cy="2346564"/>
          </a:xfrm>
          <a:prstGeom prst="rect">
            <a:avLst/>
          </a:prstGeom>
        </p:spPr>
      </p:pic>
      <p:pic>
        <p:nvPicPr>
          <p:cNvPr id="7" name="图片 6">
            <a:extLst>
              <a:ext uri="{FF2B5EF4-FFF2-40B4-BE49-F238E27FC236}">
                <a16:creationId xmlns:a16="http://schemas.microsoft.com/office/drawing/2014/main" id="{BC4393EA-3008-AB20-B5D7-393DD22877E8}"/>
              </a:ext>
            </a:extLst>
          </p:cNvPr>
          <p:cNvPicPr>
            <a:picLocks noChangeAspect="1"/>
          </p:cNvPicPr>
          <p:nvPr/>
        </p:nvPicPr>
        <p:blipFill>
          <a:blip r:embed="rId3"/>
          <a:stretch>
            <a:fillRect/>
          </a:stretch>
        </p:blipFill>
        <p:spPr>
          <a:xfrm>
            <a:off x="4252449" y="4054120"/>
            <a:ext cx="3687102" cy="1699728"/>
          </a:xfrm>
          <a:prstGeom prst="rect">
            <a:avLst/>
          </a:prstGeom>
        </p:spPr>
      </p:pic>
      <p:graphicFrame>
        <p:nvGraphicFramePr>
          <p:cNvPr id="4" name="表格 3">
            <a:extLst>
              <a:ext uri="{FF2B5EF4-FFF2-40B4-BE49-F238E27FC236}">
                <a16:creationId xmlns:a16="http://schemas.microsoft.com/office/drawing/2014/main" id="{7C0EC2D9-E2A7-4A9F-0D10-EE520933BCCF}"/>
              </a:ext>
            </a:extLst>
          </p:cNvPr>
          <p:cNvGraphicFramePr>
            <a:graphicFrameLocks noGrp="1"/>
          </p:cNvGraphicFramePr>
          <p:nvPr>
            <p:extLst>
              <p:ext uri="{D42A27DB-BD31-4B8C-83A1-F6EECF244321}">
                <p14:modId xmlns:p14="http://schemas.microsoft.com/office/powerpoint/2010/main" val="3217902819"/>
              </p:ext>
            </p:extLst>
          </p:nvPr>
        </p:nvGraphicFramePr>
        <p:xfrm>
          <a:off x="8552872" y="3841156"/>
          <a:ext cx="3131127" cy="2297286"/>
        </p:xfrm>
        <a:graphic>
          <a:graphicData uri="http://schemas.openxmlformats.org/drawingml/2006/table">
            <a:tbl>
              <a:tblPr firstRow="1" bandRow="1">
                <a:tableStyleId>{5C22544A-7EE6-4342-B048-85BDC9FD1C3A}</a:tableStyleId>
              </a:tblPr>
              <a:tblGrid>
                <a:gridCol w="3131127">
                  <a:extLst>
                    <a:ext uri="{9D8B030D-6E8A-4147-A177-3AD203B41FA5}">
                      <a16:colId xmlns:a16="http://schemas.microsoft.com/office/drawing/2014/main" val="1921923909"/>
                    </a:ext>
                  </a:extLst>
                </a:gridCol>
              </a:tblGrid>
              <a:tr h="219114">
                <a:tc>
                  <a:txBody>
                    <a:bodyPr/>
                    <a:lstStyle/>
                    <a:p>
                      <a:r>
                        <a:rPr lang="zh-CN" altLang="en-US" sz="1200" b="1" dirty="0">
                          <a:solidFill>
                            <a:schemeClr val="bg1"/>
                          </a:solidFill>
                          <a:latin typeface="微软雅黑" panose="020B0503020204020204" pitchFamily="34" charset="-122"/>
                          <a:ea typeface="微软雅黑" panose="020B0503020204020204" pitchFamily="34" charset="-122"/>
                        </a:rPr>
                        <a:t>绿源</a:t>
                      </a:r>
                    </a:p>
                  </a:txBody>
                  <a:tcPr>
                    <a:solidFill>
                      <a:schemeClr val="tx1"/>
                    </a:solidFill>
                  </a:tcPr>
                </a:tc>
                <a:extLst>
                  <a:ext uri="{0D108BD9-81ED-4DB2-BD59-A6C34878D82A}">
                    <a16:rowId xmlns:a16="http://schemas.microsoft.com/office/drawing/2014/main" val="2790342174"/>
                  </a:ext>
                </a:extLst>
              </a:tr>
              <a:tr h="717198">
                <a:tc>
                  <a:txBody>
                    <a:bodyPr/>
                    <a:lstStyle/>
                    <a:p>
                      <a:r>
                        <a:rPr lang="zh-CN" altLang="en-US" sz="1200" b="0" i="0" kern="1200" dirty="0">
                          <a:solidFill>
                            <a:schemeClr val="dk1"/>
                          </a:solidFill>
                          <a:effectLst/>
                          <a:latin typeface="微软雅黑" panose="020B0503020204020204" pitchFamily="34" charset="-122"/>
                          <a:ea typeface="微软雅黑" panose="020B0503020204020204" pitchFamily="34" charset="-122"/>
                          <a:cs typeface="+mn-cs"/>
                        </a:rPr>
                        <a:t>在绿源的营收占比中，海外经销商占比仅有</a:t>
                      </a:r>
                      <a:r>
                        <a:rPr lang="en-US" altLang="zh-CN" sz="1200" b="0" i="0" kern="1200" dirty="0">
                          <a:solidFill>
                            <a:schemeClr val="dk1"/>
                          </a:solidFill>
                          <a:effectLst/>
                          <a:latin typeface="微软雅黑" panose="020B0503020204020204" pitchFamily="34" charset="-122"/>
                          <a:ea typeface="微软雅黑" panose="020B0503020204020204" pitchFamily="34" charset="-122"/>
                          <a:cs typeface="+mn-cs"/>
                        </a:rPr>
                        <a:t>2.4%</a:t>
                      </a:r>
                      <a:r>
                        <a:rPr lang="zh-CN" altLang="en-US" sz="1200" b="0" i="0" kern="1200" dirty="0">
                          <a:solidFill>
                            <a:schemeClr val="dk1"/>
                          </a:solidFill>
                          <a:effectLst/>
                          <a:latin typeface="微软雅黑" panose="020B0503020204020204" pitchFamily="34" charset="-122"/>
                          <a:ea typeface="微软雅黑" panose="020B0503020204020204" pitchFamily="34" charset="-122"/>
                          <a:cs typeface="+mn-cs"/>
                        </a:rPr>
                        <a:t>，为推动品牌发展，今年</a:t>
                      </a:r>
                      <a:r>
                        <a:rPr lang="en-US" altLang="zh-CN" sz="1200" b="0" i="0" kern="1200" dirty="0">
                          <a:solidFill>
                            <a:schemeClr val="dk1"/>
                          </a:solidFill>
                          <a:effectLst/>
                          <a:latin typeface="微软雅黑" panose="020B0503020204020204" pitchFamily="34" charset="-122"/>
                          <a:ea typeface="微软雅黑" panose="020B0503020204020204" pitchFamily="34" charset="-122"/>
                          <a:cs typeface="+mn-cs"/>
                        </a:rPr>
                        <a:t>3</a:t>
                      </a:r>
                      <a:r>
                        <a:rPr lang="zh-CN" altLang="en-US" sz="1200" b="0" i="0" kern="1200" dirty="0">
                          <a:solidFill>
                            <a:schemeClr val="dk1"/>
                          </a:solidFill>
                          <a:effectLst/>
                          <a:latin typeface="微软雅黑" panose="020B0503020204020204" pitchFamily="34" charset="-122"/>
                          <a:ea typeface="微软雅黑" panose="020B0503020204020204" pitchFamily="34" charset="-122"/>
                          <a:cs typeface="+mn-cs"/>
                        </a:rPr>
                        <a:t>月，绿源与泰国当地合作伙伴正式启动营销计划和工厂建设</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740529293"/>
                  </a:ext>
                </a:extLst>
              </a:tr>
              <a:tr h="377046">
                <a:tc>
                  <a:txBody>
                    <a:bodyPr/>
                    <a:lstStyle/>
                    <a:p>
                      <a:r>
                        <a:rPr lang="zh-CN" altLang="en-US" sz="1200" b="1" dirty="0">
                          <a:solidFill>
                            <a:schemeClr val="bg1"/>
                          </a:solidFill>
                          <a:latin typeface="微软雅黑" panose="020B0503020204020204" pitchFamily="34" charset="-122"/>
                          <a:ea typeface="微软雅黑" panose="020B0503020204020204" pitchFamily="34" charset="-122"/>
                        </a:rPr>
                        <a:t>小牛</a:t>
                      </a:r>
                    </a:p>
                  </a:txBody>
                  <a:tcPr>
                    <a:solidFill>
                      <a:schemeClr val="tx1"/>
                    </a:solidFill>
                  </a:tcPr>
                </a:tc>
                <a:extLst>
                  <a:ext uri="{0D108BD9-81ED-4DB2-BD59-A6C34878D82A}">
                    <a16:rowId xmlns:a16="http://schemas.microsoft.com/office/drawing/2014/main" val="1633839108"/>
                  </a:ext>
                </a:extLst>
              </a:tr>
              <a:tr h="717198">
                <a:tc>
                  <a:txBody>
                    <a:bodyPr/>
                    <a:lstStyle/>
                    <a:p>
                      <a:r>
                        <a:rPr lang="zh-CN" altLang="en-US" sz="1200" b="0" i="0" kern="1200" dirty="0">
                          <a:solidFill>
                            <a:schemeClr val="dk1"/>
                          </a:solidFill>
                          <a:effectLst/>
                          <a:latin typeface="微软雅黑" panose="020B0503020204020204" pitchFamily="34" charset="-122"/>
                          <a:ea typeface="微软雅黑" panose="020B0503020204020204" pitchFamily="34" charset="-122"/>
                          <a:cs typeface="+mn-cs"/>
                        </a:rPr>
                        <a:t>定位高端锂电的小牛在东南亚市场启动下沉战略，成立了主打中低端市场的子品牌 </a:t>
                      </a:r>
                      <a:r>
                        <a:rPr lang="en-US" altLang="zh-CN" sz="1200" b="0" i="0" kern="1200" dirty="0">
                          <a:solidFill>
                            <a:schemeClr val="dk1"/>
                          </a:solidFill>
                          <a:effectLst/>
                          <a:latin typeface="微软雅黑" panose="020B0503020204020204" pitchFamily="34" charset="-122"/>
                          <a:ea typeface="微软雅黑" panose="020B0503020204020204" pitchFamily="34" charset="-122"/>
                          <a:cs typeface="+mn-cs"/>
                        </a:rPr>
                        <a:t>GOVA</a:t>
                      </a:r>
                      <a:r>
                        <a:rPr lang="zh-CN" altLang="en-US" sz="1200" b="0" i="0" kern="1200" dirty="0">
                          <a:solidFill>
                            <a:schemeClr val="dk1"/>
                          </a:solidFill>
                          <a:effectLst/>
                          <a:latin typeface="微软雅黑" panose="020B0503020204020204" pitchFamily="34" charset="-122"/>
                          <a:ea typeface="微软雅黑" panose="020B0503020204020204" pitchFamily="34" charset="-122"/>
                          <a:cs typeface="+mn-cs"/>
                        </a:rPr>
                        <a:t>。如今，</a:t>
                      </a:r>
                      <a:r>
                        <a:rPr lang="en-US" altLang="zh-CN" sz="1200" b="0" i="0" kern="1200" dirty="0">
                          <a:solidFill>
                            <a:schemeClr val="dk1"/>
                          </a:solidFill>
                          <a:effectLst/>
                          <a:latin typeface="微软雅黑" panose="020B0503020204020204" pitchFamily="34" charset="-122"/>
                          <a:ea typeface="微软雅黑" panose="020B0503020204020204" pitchFamily="34" charset="-122"/>
                          <a:cs typeface="+mn-cs"/>
                        </a:rPr>
                        <a:t>GOVA</a:t>
                      </a:r>
                      <a:r>
                        <a:rPr lang="zh-CN" altLang="en-US" sz="1200" b="0" i="0" kern="1200" dirty="0">
                          <a:solidFill>
                            <a:schemeClr val="dk1"/>
                          </a:solidFill>
                          <a:effectLst/>
                          <a:latin typeface="微软雅黑" panose="020B0503020204020204" pitchFamily="34" charset="-122"/>
                          <a:ea typeface="微软雅黑" panose="020B0503020204020204" pitchFamily="34" charset="-122"/>
                          <a:cs typeface="+mn-cs"/>
                        </a:rPr>
                        <a:t>摩托车也在印尼、泰国等市场推广。</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940950141"/>
                  </a:ext>
                </a:extLst>
              </a:tr>
            </a:tbl>
          </a:graphicData>
        </a:graphic>
      </p:graphicFrame>
      <p:sp>
        <p:nvSpPr>
          <p:cNvPr id="6" name="文本框 5">
            <a:extLst>
              <a:ext uri="{FF2B5EF4-FFF2-40B4-BE49-F238E27FC236}">
                <a16:creationId xmlns:a16="http://schemas.microsoft.com/office/drawing/2014/main" id="{8E74DD1C-FD45-F8F2-47DC-4336DEED83C3}"/>
              </a:ext>
            </a:extLst>
          </p:cNvPr>
          <p:cNvSpPr txBox="1"/>
          <p:nvPr/>
        </p:nvSpPr>
        <p:spPr>
          <a:xfrm>
            <a:off x="441960" y="6611779"/>
            <a:ext cx="4408579" cy="246221"/>
          </a:xfrm>
          <a:prstGeom prst="rect">
            <a:avLst/>
          </a:prstGeom>
          <a:noFill/>
        </p:spPr>
        <p:txBody>
          <a:bodyPr wrap="none" rtlCol="0">
            <a:spAutoFit/>
          </a:bodyPr>
          <a:lstStyle/>
          <a:p>
            <a:r>
              <a:rPr lang="zh-CN" altLang="en-US" sz="1000" dirty="0">
                <a:latin typeface="微软雅黑" panose="020B0503020204020204" pitchFamily="34" charset="-122"/>
                <a:ea typeface="微软雅黑" panose="020B0503020204020204" pitchFamily="34" charset="-122"/>
              </a:rPr>
              <a:t>数据来源：</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万字长文，读懂东南亚电动二轮车市场</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7</a:t>
            </a:r>
            <a:r>
              <a:rPr lang="zh-CN" altLang="en-US" sz="1000" dirty="0">
                <a:latin typeface="微软雅黑" panose="020B0503020204020204" pitchFamily="34" charset="-122"/>
                <a:ea typeface="微软雅黑" panose="020B0503020204020204" pitchFamily="34" charset="-122"/>
              </a:rPr>
              <a:t>点</a:t>
            </a:r>
            <a:r>
              <a:rPr lang="en-US" altLang="zh-CN" sz="1000" dirty="0">
                <a:latin typeface="微软雅黑" panose="020B0503020204020204" pitchFamily="34" charset="-122"/>
                <a:ea typeface="微软雅黑" panose="020B0503020204020204" pitchFamily="34" charset="-122"/>
              </a:rPr>
              <a:t>5</a:t>
            </a:r>
            <a:r>
              <a:rPr lang="zh-CN" altLang="en-US" sz="1000" dirty="0">
                <a:latin typeface="微软雅黑" panose="020B0503020204020204" pitchFamily="34" charset="-122"/>
                <a:ea typeface="微软雅黑" panose="020B0503020204020204" pitchFamily="34" charset="-122"/>
              </a:rPr>
              <a:t>度，</a:t>
            </a:r>
            <a:r>
              <a:rPr lang="en-US" altLang="zh-CN" sz="1000" dirty="0">
                <a:latin typeface="微软雅黑" panose="020B0503020204020204" pitchFamily="34" charset="-122"/>
                <a:ea typeface="微软雅黑" panose="020B0503020204020204" pitchFamily="34" charset="-122"/>
              </a:rPr>
              <a:t>2023.10</a:t>
            </a:r>
            <a:endParaRPr lang="zh-CN" altLang="en-US" sz="1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59198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CDCE42-9392-58D4-A88B-AA032C9A8C88}"/>
              </a:ext>
            </a:extLst>
          </p:cNvPr>
          <p:cNvSpPr>
            <a:spLocks noGrp="1"/>
          </p:cNvSpPr>
          <p:nvPr>
            <p:ph type="title"/>
          </p:nvPr>
        </p:nvSpPr>
        <p:spPr/>
        <p:txBody>
          <a:bodyPr>
            <a:normAutofit/>
          </a:bodyPr>
          <a:lstStyle/>
          <a:p>
            <a:r>
              <a:rPr lang="zh-CN" altLang="en-US" dirty="0"/>
              <a:t>投融资情况 </a:t>
            </a:r>
            <a:r>
              <a:rPr lang="en-US" altLang="zh-CN" sz="2000" dirty="0"/>
              <a:t>- </a:t>
            </a:r>
            <a:r>
              <a:rPr lang="zh-CN" altLang="en-US" sz="2000" dirty="0"/>
              <a:t>微出行投融资大部分流向电动两轮车市场，该赛道被资本青睐，未来发展可期</a:t>
            </a:r>
          </a:p>
        </p:txBody>
      </p:sp>
      <p:sp>
        <p:nvSpPr>
          <p:cNvPr id="3" name="内容占位符 2">
            <a:extLst>
              <a:ext uri="{FF2B5EF4-FFF2-40B4-BE49-F238E27FC236}">
                <a16:creationId xmlns:a16="http://schemas.microsoft.com/office/drawing/2014/main" id="{A919C577-7AC0-E4CA-76FE-2048B44A2D3E}"/>
              </a:ext>
            </a:extLst>
          </p:cNvPr>
          <p:cNvSpPr>
            <a:spLocks noGrp="1"/>
          </p:cNvSpPr>
          <p:nvPr>
            <p:ph idx="1"/>
          </p:nvPr>
        </p:nvSpPr>
        <p:spPr/>
        <p:txBody>
          <a:bodyPr/>
          <a:lstStyle/>
          <a:p>
            <a:pPr>
              <a:lnSpc>
                <a:spcPct val="150000"/>
              </a:lnSpc>
            </a:pPr>
            <a:r>
              <a:rPr lang="en-US" altLang="zh-CN" dirty="0"/>
              <a:t>2018</a:t>
            </a:r>
            <a:r>
              <a:rPr lang="zh-CN" altLang="en-US" dirty="0"/>
              <a:t>年至</a:t>
            </a:r>
            <a:r>
              <a:rPr lang="en-US" altLang="zh-CN" dirty="0"/>
              <a:t>2022</a:t>
            </a:r>
            <a:r>
              <a:rPr lang="zh-CN" altLang="en-US" dirty="0"/>
              <a:t>年，全球微出行（包括自行车，电动自行车，电动滑板车、电摩）投资规模超过</a:t>
            </a:r>
            <a:r>
              <a:rPr lang="en-US" altLang="zh-CN" dirty="0"/>
              <a:t>80</a:t>
            </a:r>
            <a:r>
              <a:rPr lang="zh-CN" altLang="en-US" dirty="0"/>
              <a:t>亿美元，投资交易的中位规模增长了四倍，从</a:t>
            </a:r>
            <a:r>
              <a:rPr lang="en-US" altLang="zh-CN" dirty="0"/>
              <a:t>2018</a:t>
            </a:r>
            <a:r>
              <a:rPr lang="zh-CN" altLang="en-US" dirty="0"/>
              <a:t>年的</a:t>
            </a:r>
            <a:r>
              <a:rPr lang="en-US" altLang="zh-CN" dirty="0"/>
              <a:t>100</a:t>
            </a:r>
            <a:r>
              <a:rPr lang="zh-CN" altLang="en-US" dirty="0"/>
              <a:t>万美元增至</a:t>
            </a:r>
            <a:r>
              <a:rPr lang="en-US" altLang="zh-CN" dirty="0"/>
              <a:t>2022</a:t>
            </a:r>
            <a:r>
              <a:rPr lang="zh-CN" altLang="en-US" dirty="0"/>
              <a:t>年的</a:t>
            </a:r>
            <a:r>
              <a:rPr lang="en-US" altLang="zh-CN" dirty="0"/>
              <a:t>423</a:t>
            </a:r>
            <a:r>
              <a:rPr lang="zh-CN" altLang="en-US" dirty="0"/>
              <a:t>万美元，</a:t>
            </a:r>
            <a:r>
              <a:rPr lang="zh-CN" altLang="en-US" dirty="0">
                <a:effectLst/>
              </a:rPr>
              <a:t>大部分投资资金流向了低速电动两轮车，例如滑板车、轻便摩托车等</a:t>
            </a:r>
            <a:endParaRPr lang="en-US" altLang="zh-CN" dirty="0">
              <a:effectLst/>
            </a:endParaRPr>
          </a:p>
          <a:p>
            <a:pPr>
              <a:lnSpc>
                <a:spcPct val="150000"/>
              </a:lnSpc>
            </a:pPr>
            <a:r>
              <a:rPr lang="en-US" altLang="zh-CN" dirty="0"/>
              <a:t>2023</a:t>
            </a:r>
            <a:r>
              <a:rPr lang="zh-CN" altLang="en-US" dirty="0"/>
              <a:t>年上半年，多个印尼本田品牌获得较大数额的融资</a:t>
            </a:r>
          </a:p>
          <a:p>
            <a:pPr>
              <a:lnSpc>
                <a:spcPct val="150000"/>
              </a:lnSpc>
            </a:pPr>
            <a:endParaRPr lang="zh-CN" altLang="en-US" dirty="0"/>
          </a:p>
        </p:txBody>
      </p:sp>
      <p:pic>
        <p:nvPicPr>
          <p:cNvPr id="5" name="图片 4">
            <a:extLst>
              <a:ext uri="{FF2B5EF4-FFF2-40B4-BE49-F238E27FC236}">
                <a16:creationId xmlns:a16="http://schemas.microsoft.com/office/drawing/2014/main" id="{932A7102-AC5C-852C-2314-7CB396E15999}"/>
              </a:ext>
            </a:extLst>
          </p:cNvPr>
          <p:cNvPicPr>
            <a:picLocks noChangeAspect="1"/>
          </p:cNvPicPr>
          <p:nvPr/>
        </p:nvPicPr>
        <p:blipFill>
          <a:blip r:embed="rId2"/>
          <a:stretch>
            <a:fillRect/>
          </a:stretch>
        </p:blipFill>
        <p:spPr>
          <a:xfrm>
            <a:off x="441960" y="2797664"/>
            <a:ext cx="4935855" cy="3167521"/>
          </a:xfrm>
          <a:prstGeom prst="rect">
            <a:avLst/>
          </a:prstGeom>
        </p:spPr>
      </p:pic>
      <p:sp>
        <p:nvSpPr>
          <p:cNvPr id="4" name="文本框 3">
            <a:extLst>
              <a:ext uri="{FF2B5EF4-FFF2-40B4-BE49-F238E27FC236}">
                <a16:creationId xmlns:a16="http://schemas.microsoft.com/office/drawing/2014/main" id="{70B7D509-7457-BA4C-AB64-E4F5DB53600B}"/>
              </a:ext>
            </a:extLst>
          </p:cNvPr>
          <p:cNvSpPr txBox="1"/>
          <p:nvPr/>
        </p:nvSpPr>
        <p:spPr>
          <a:xfrm>
            <a:off x="441960" y="6611779"/>
            <a:ext cx="4408579" cy="246221"/>
          </a:xfrm>
          <a:prstGeom prst="rect">
            <a:avLst/>
          </a:prstGeom>
          <a:noFill/>
        </p:spPr>
        <p:txBody>
          <a:bodyPr wrap="none" rtlCol="0">
            <a:spAutoFit/>
          </a:bodyPr>
          <a:lstStyle/>
          <a:p>
            <a:r>
              <a:rPr lang="zh-CN" altLang="en-US" sz="1000" dirty="0">
                <a:latin typeface="微软雅黑" panose="020B0503020204020204" pitchFamily="34" charset="-122"/>
                <a:ea typeface="微软雅黑" panose="020B0503020204020204" pitchFamily="34" charset="-122"/>
              </a:rPr>
              <a:t>数据来源：</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万字长文，读懂东南亚电动二轮车市场</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7</a:t>
            </a:r>
            <a:r>
              <a:rPr lang="zh-CN" altLang="en-US" sz="1000" dirty="0">
                <a:latin typeface="微软雅黑" panose="020B0503020204020204" pitchFamily="34" charset="-122"/>
                <a:ea typeface="微软雅黑" panose="020B0503020204020204" pitchFamily="34" charset="-122"/>
              </a:rPr>
              <a:t>点</a:t>
            </a:r>
            <a:r>
              <a:rPr lang="en-US" altLang="zh-CN" sz="1000" dirty="0">
                <a:latin typeface="微软雅黑" panose="020B0503020204020204" pitchFamily="34" charset="-122"/>
                <a:ea typeface="微软雅黑" panose="020B0503020204020204" pitchFamily="34" charset="-122"/>
              </a:rPr>
              <a:t>5</a:t>
            </a:r>
            <a:r>
              <a:rPr lang="zh-CN" altLang="en-US" sz="1000" dirty="0">
                <a:latin typeface="微软雅黑" panose="020B0503020204020204" pitchFamily="34" charset="-122"/>
                <a:ea typeface="微软雅黑" panose="020B0503020204020204" pitchFamily="34" charset="-122"/>
              </a:rPr>
              <a:t>度，</a:t>
            </a:r>
            <a:r>
              <a:rPr lang="en-US" altLang="zh-CN" sz="1000" dirty="0">
                <a:latin typeface="微软雅黑" panose="020B0503020204020204" pitchFamily="34" charset="-122"/>
                <a:ea typeface="微软雅黑" panose="020B0503020204020204" pitchFamily="34" charset="-122"/>
              </a:rPr>
              <a:t>2023.10</a:t>
            </a:r>
            <a:endParaRPr lang="zh-CN" altLang="en-US" sz="1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01029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50120E6-BC98-A01E-E3B1-E48103FB68BC}"/>
              </a:ext>
            </a:extLst>
          </p:cNvPr>
          <p:cNvSpPr/>
          <p:nvPr/>
        </p:nvSpPr>
        <p:spPr>
          <a:xfrm>
            <a:off x="0" y="0"/>
            <a:ext cx="6096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64A299A4-2467-32FA-E526-60B5DEB318A4}"/>
              </a:ext>
            </a:extLst>
          </p:cNvPr>
          <p:cNvSpPr txBox="1"/>
          <p:nvPr/>
        </p:nvSpPr>
        <p:spPr>
          <a:xfrm flipH="1">
            <a:off x="1714500" y="638175"/>
            <a:ext cx="3981450" cy="1846659"/>
          </a:xfrm>
          <a:prstGeom prst="rect">
            <a:avLst/>
          </a:prstGeom>
          <a:noFill/>
        </p:spPr>
        <p:txBody>
          <a:bodyPr wrap="square" rtlCol="0">
            <a:spAutoFit/>
          </a:bodyPr>
          <a:lstStyle/>
          <a:p>
            <a:pPr algn="r"/>
            <a:r>
              <a:rPr lang="en-US" altLang="zh-CN" sz="6600" dirty="0">
                <a:solidFill>
                  <a:schemeClr val="bg1"/>
                </a:solidFill>
                <a:latin typeface="Aharoni" panose="02010803020104030203" pitchFamily="2" charset="-79"/>
                <a:ea typeface="微软雅黑" panose="020B0503020204020204" pitchFamily="34" charset="-122"/>
                <a:cs typeface="Aharoni" panose="02010803020104030203" pitchFamily="2" charset="-79"/>
              </a:rPr>
              <a:t>CHAPTER</a:t>
            </a:r>
          </a:p>
          <a:p>
            <a:pPr algn="r"/>
            <a:r>
              <a:rPr lang="en-US" altLang="zh-CN" sz="4800" dirty="0">
                <a:solidFill>
                  <a:schemeClr val="bg1"/>
                </a:solidFill>
                <a:latin typeface="Aharoni" panose="02010803020104030203" pitchFamily="2" charset="-79"/>
                <a:ea typeface="微软雅黑" panose="020B0503020204020204" pitchFamily="34" charset="-122"/>
                <a:cs typeface="Aharoni" panose="02010803020104030203" pitchFamily="2" charset="-79"/>
              </a:rPr>
              <a:t>THREE</a:t>
            </a:r>
            <a:endParaRPr lang="zh-CN" altLang="en-US" sz="4800" dirty="0">
              <a:solidFill>
                <a:schemeClr val="bg1"/>
              </a:solidFill>
              <a:latin typeface="Aharoni" panose="02010803020104030203" pitchFamily="2" charset="-79"/>
              <a:ea typeface="微软雅黑" panose="020B0503020204020204" pitchFamily="34" charset="-122"/>
              <a:cs typeface="Aharoni" panose="02010803020104030203" pitchFamily="2" charset="-79"/>
            </a:endParaRPr>
          </a:p>
        </p:txBody>
      </p:sp>
      <p:sp>
        <p:nvSpPr>
          <p:cNvPr id="8" name="文本框 7">
            <a:extLst>
              <a:ext uri="{FF2B5EF4-FFF2-40B4-BE49-F238E27FC236}">
                <a16:creationId xmlns:a16="http://schemas.microsoft.com/office/drawing/2014/main" id="{7E9F2B13-C80B-1E98-C880-4EBA92BDBE82}"/>
              </a:ext>
            </a:extLst>
          </p:cNvPr>
          <p:cNvSpPr txBox="1"/>
          <p:nvPr/>
        </p:nvSpPr>
        <p:spPr>
          <a:xfrm>
            <a:off x="6181725" y="2884884"/>
            <a:ext cx="5600700" cy="769441"/>
          </a:xfrm>
          <a:prstGeom prst="rect">
            <a:avLst/>
          </a:prstGeom>
          <a:noFill/>
          <a:effectLst>
            <a:reflection blurRad="6350" stA="50000" endA="300" endPos="55000" dir="5400000" sy="-100000" algn="bl" rotWithShape="0"/>
          </a:effectLst>
        </p:spPr>
        <p:txBody>
          <a:bodyPr wrap="square" rtlCol="0">
            <a:spAutoFit/>
          </a:bodyPr>
          <a:lstStyle/>
          <a:p>
            <a:pPr algn="dist"/>
            <a:r>
              <a:rPr lang="zh-CN" altLang="en-US" sz="4400" b="1" dirty="0">
                <a:latin typeface="微软雅黑" panose="020B0503020204020204" pitchFamily="34" charset="-122"/>
                <a:ea typeface="微软雅黑" panose="020B0503020204020204" pitchFamily="34" charset="-122"/>
              </a:rPr>
              <a:t>目标消费者分析</a:t>
            </a:r>
          </a:p>
        </p:txBody>
      </p:sp>
      <p:sp>
        <p:nvSpPr>
          <p:cNvPr id="9" name="矩形 8">
            <a:extLst>
              <a:ext uri="{FF2B5EF4-FFF2-40B4-BE49-F238E27FC236}">
                <a16:creationId xmlns:a16="http://schemas.microsoft.com/office/drawing/2014/main" id="{28D04D98-5707-43FF-DE87-AC0E53D0910A}"/>
              </a:ext>
            </a:extLst>
          </p:cNvPr>
          <p:cNvSpPr/>
          <p:nvPr/>
        </p:nvSpPr>
        <p:spPr>
          <a:xfrm>
            <a:off x="2857500" y="2484834"/>
            <a:ext cx="2733675" cy="1726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63EB74C7-7701-D757-2FAF-CAABCCB93BA3}"/>
              </a:ext>
            </a:extLst>
          </p:cNvPr>
          <p:cNvSpPr/>
          <p:nvPr/>
        </p:nvSpPr>
        <p:spPr>
          <a:xfrm>
            <a:off x="6248400" y="2484834"/>
            <a:ext cx="5419725" cy="152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DAAA66C3-0F12-6435-9924-7FBD7DC53BCC}"/>
              </a:ext>
            </a:extLst>
          </p:cNvPr>
          <p:cNvSpPr txBox="1"/>
          <p:nvPr/>
        </p:nvSpPr>
        <p:spPr>
          <a:xfrm>
            <a:off x="323791" y="4324350"/>
            <a:ext cx="5372159" cy="1526187"/>
          </a:xfrm>
          <a:prstGeom prst="rect">
            <a:avLst/>
          </a:prstGeom>
          <a:noFill/>
        </p:spPr>
        <p:txBody>
          <a:bodyPr wrap="square">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东南亚双轮电动车的目标消费者主要集中在需要短途出行和通勤的</a:t>
            </a:r>
            <a:r>
              <a:rPr lang="en-US" altLang="zh-CN" sz="1600" dirty="0">
                <a:solidFill>
                  <a:schemeClr val="bg1"/>
                </a:solidFill>
                <a:latin typeface="微软雅黑" panose="020B0503020204020204" pitchFamily="34" charset="-122"/>
                <a:ea typeface="微软雅黑" panose="020B0503020204020204" pitchFamily="34" charset="-122"/>
              </a:rPr>
              <a:t>C</a:t>
            </a:r>
            <a:r>
              <a:rPr lang="zh-CN" altLang="en-US" sz="1600" dirty="0">
                <a:solidFill>
                  <a:schemeClr val="bg1"/>
                </a:solidFill>
                <a:latin typeface="微软雅黑" panose="020B0503020204020204" pitchFamily="34" charset="-122"/>
                <a:ea typeface="微软雅黑" panose="020B0503020204020204" pitchFamily="34" charset="-122"/>
              </a:rPr>
              <a:t>端市场，包括青壮年、女性、中老年和学生，以及配送和网约车企业的</a:t>
            </a:r>
            <a:r>
              <a:rPr lang="en-US" altLang="zh-CN" sz="1600" dirty="0">
                <a:solidFill>
                  <a:schemeClr val="bg1"/>
                </a:solidFill>
                <a:latin typeface="微软雅黑" panose="020B0503020204020204" pitchFamily="34" charset="-122"/>
                <a:ea typeface="微软雅黑" panose="020B0503020204020204" pitchFamily="34" charset="-122"/>
              </a:rPr>
              <a:t>B</a:t>
            </a:r>
            <a:r>
              <a:rPr lang="zh-CN" altLang="en-US" sz="1600" dirty="0">
                <a:solidFill>
                  <a:schemeClr val="bg1"/>
                </a:solidFill>
                <a:latin typeface="微软雅黑" panose="020B0503020204020204" pitchFamily="34" charset="-122"/>
                <a:ea typeface="微软雅黑" panose="020B0503020204020204" pitchFamily="34" charset="-122"/>
              </a:rPr>
              <a:t>端市场，消费决策主要受经济性、外观、使用寿命和地域文化因素影响。</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9F3241F3-7900-2495-F987-89127D2238EE}"/>
              </a:ext>
            </a:extLst>
          </p:cNvPr>
          <p:cNvSpPr txBox="1"/>
          <p:nvPr/>
        </p:nvSpPr>
        <p:spPr>
          <a:xfrm>
            <a:off x="323791" y="3878719"/>
            <a:ext cx="6096000" cy="369332"/>
          </a:xfrm>
          <a:prstGeom prst="rect">
            <a:avLst/>
          </a:prstGeom>
          <a:noFill/>
        </p:spPr>
        <p:txBody>
          <a:bodyPr wrap="square">
            <a:spAutoFit/>
          </a:bodyPr>
          <a:lstStyle/>
          <a:p>
            <a:r>
              <a:rPr lang="zh-CN" altLang="en-US" sz="1800" b="1" i="1" dirty="0">
                <a:solidFill>
                  <a:schemeClr val="bg1"/>
                </a:solidFill>
                <a:latin typeface="微软雅黑" panose="020B0503020204020204" pitchFamily="34" charset="-122"/>
                <a:ea typeface="微软雅黑" panose="020B0503020204020204" pitchFamily="34" charset="-122"/>
              </a:rPr>
              <a:t>消费者心理：解析东南亚电动双轮车市场的消费动因</a:t>
            </a:r>
          </a:p>
        </p:txBody>
      </p:sp>
    </p:spTree>
    <p:extLst>
      <p:ext uri="{BB962C8B-B14F-4D97-AF65-F5344CB8AC3E}">
        <p14:creationId xmlns:p14="http://schemas.microsoft.com/office/powerpoint/2010/main" val="324139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CDCE42-9392-58D4-A88B-AA032C9A8C88}"/>
              </a:ext>
            </a:extLst>
          </p:cNvPr>
          <p:cNvSpPr>
            <a:spLocks noGrp="1"/>
          </p:cNvSpPr>
          <p:nvPr>
            <p:ph type="title"/>
          </p:nvPr>
        </p:nvSpPr>
        <p:spPr/>
        <p:txBody>
          <a:bodyPr>
            <a:normAutofit/>
          </a:bodyPr>
          <a:lstStyle/>
          <a:p>
            <a:r>
              <a:rPr lang="zh-CN" altLang="en-US" dirty="0"/>
              <a:t>目标消费者 </a:t>
            </a:r>
            <a:r>
              <a:rPr lang="en-US" altLang="zh-CN" sz="2200" dirty="0"/>
              <a:t>- C</a:t>
            </a:r>
            <a:r>
              <a:rPr lang="zh-CN" altLang="en-US" sz="2200" dirty="0"/>
              <a:t>端消费者以短途出行及通勤为主，不同地区根据文化因素有所差异</a:t>
            </a:r>
          </a:p>
        </p:txBody>
      </p:sp>
      <p:sp>
        <p:nvSpPr>
          <p:cNvPr id="3" name="内容占位符 2">
            <a:extLst>
              <a:ext uri="{FF2B5EF4-FFF2-40B4-BE49-F238E27FC236}">
                <a16:creationId xmlns:a16="http://schemas.microsoft.com/office/drawing/2014/main" id="{A919C577-7AC0-E4CA-76FE-2048B44A2D3E}"/>
              </a:ext>
            </a:extLst>
          </p:cNvPr>
          <p:cNvSpPr>
            <a:spLocks noGrp="1"/>
          </p:cNvSpPr>
          <p:nvPr>
            <p:ph idx="1"/>
          </p:nvPr>
        </p:nvSpPr>
        <p:spPr/>
        <p:txBody>
          <a:bodyPr/>
          <a:lstStyle/>
          <a:p>
            <a:r>
              <a:rPr lang="en-US" altLang="zh-CN" dirty="0"/>
              <a:t>C</a:t>
            </a:r>
            <a:r>
              <a:rPr lang="zh-CN" altLang="en-US" dirty="0"/>
              <a:t>端目标消费者主要应用于日常通勤、短途出行、有些地区将其视为家庭重要组成部分或个人荣誉象征；同时不同地区依据当地环境不同有细分的需求及使用场景</a:t>
            </a:r>
            <a:endParaRPr lang="en-US" altLang="zh-CN" dirty="0"/>
          </a:p>
        </p:txBody>
      </p:sp>
      <p:graphicFrame>
        <p:nvGraphicFramePr>
          <p:cNvPr id="4" name="表格 3">
            <a:extLst>
              <a:ext uri="{FF2B5EF4-FFF2-40B4-BE49-F238E27FC236}">
                <a16:creationId xmlns:a16="http://schemas.microsoft.com/office/drawing/2014/main" id="{CBEA4F2B-428B-901D-4F41-6F9DB201984F}"/>
              </a:ext>
            </a:extLst>
          </p:cNvPr>
          <p:cNvGraphicFramePr>
            <a:graphicFrameLocks noGrp="1"/>
          </p:cNvGraphicFramePr>
          <p:nvPr>
            <p:extLst>
              <p:ext uri="{D42A27DB-BD31-4B8C-83A1-F6EECF244321}">
                <p14:modId xmlns:p14="http://schemas.microsoft.com/office/powerpoint/2010/main" val="3746184973"/>
              </p:ext>
            </p:extLst>
          </p:nvPr>
        </p:nvGraphicFramePr>
        <p:xfrm>
          <a:off x="672089" y="2085975"/>
          <a:ext cx="10847821" cy="3981452"/>
        </p:xfrm>
        <a:graphic>
          <a:graphicData uri="http://schemas.openxmlformats.org/drawingml/2006/table">
            <a:tbl>
              <a:tblPr firstRow="1" bandRow="1">
                <a:tableStyleId>{5C22544A-7EE6-4342-B048-85BDC9FD1C3A}</a:tableStyleId>
              </a:tblPr>
              <a:tblGrid>
                <a:gridCol w="10847821">
                  <a:extLst>
                    <a:ext uri="{9D8B030D-6E8A-4147-A177-3AD203B41FA5}">
                      <a16:colId xmlns:a16="http://schemas.microsoft.com/office/drawing/2014/main" val="1921923909"/>
                    </a:ext>
                  </a:extLst>
                </a:gridCol>
              </a:tblGrid>
              <a:tr h="344366">
                <a:tc>
                  <a:txBody>
                    <a:bodyPr/>
                    <a:lstStyle/>
                    <a:p>
                      <a:r>
                        <a:rPr lang="zh-CN" altLang="en-US" sz="1200" b="1" dirty="0">
                          <a:solidFill>
                            <a:schemeClr val="bg1"/>
                          </a:solidFill>
                          <a:latin typeface="微软雅黑" panose="020B0503020204020204" pitchFamily="34" charset="-122"/>
                          <a:ea typeface="微软雅黑" panose="020B0503020204020204" pitchFamily="34" charset="-122"/>
                        </a:rPr>
                        <a:t>印尼</a:t>
                      </a:r>
                    </a:p>
                  </a:txBody>
                  <a:tcPr>
                    <a:solidFill>
                      <a:schemeClr val="tx1"/>
                    </a:solidFill>
                  </a:tcPr>
                </a:tc>
                <a:extLst>
                  <a:ext uri="{0D108BD9-81ED-4DB2-BD59-A6C34878D82A}">
                    <a16:rowId xmlns:a16="http://schemas.microsoft.com/office/drawing/2014/main" val="2790342174"/>
                  </a:ext>
                </a:extLst>
              </a:tr>
              <a:tr h="900330">
                <a:tc>
                  <a:txBody>
                    <a:bodyPr/>
                    <a:lstStyle/>
                    <a:p>
                      <a:r>
                        <a:rPr lang="zh-CN" altLang="en-US" sz="1200" b="0" dirty="0">
                          <a:solidFill>
                            <a:schemeClr val="tx1"/>
                          </a:solidFill>
                          <a:latin typeface="微软雅黑" panose="020B0503020204020204" pitchFamily="34" charset="-122"/>
                          <a:ea typeface="微软雅黑" panose="020B0503020204020204" pitchFamily="34" charset="-122"/>
                        </a:rPr>
                        <a:t>在人口密集、交通拥挤的城市中，摩托车是主要的交通工具，特别是功率和速度较低的</a:t>
                      </a:r>
                      <a:r>
                        <a:rPr lang="en-US" altLang="zh-CN" sz="1200" b="0" dirty="0">
                          <a:solidFill>
                            <a:schemeClr val="tx1"/>
                          </a:solidFill>
                          <a:latin typeface="微软雅黑" panose="020B0503020204020204" pitchFamily="34" charset="-122"/>
                          <a:ea typeface="微软雅黑" panose="020B0503020204020204" pitchFamily="34" charset="-122"/>
                        </a:rPr>
                        <a:t>125cc</a:t>
                      </a:r>
                      <a:r>
                        <a:rPr lang="zh-CN" altLang="en-US" sz="1200" b="0" dirty="0">
                          <a:solidFill>
                            <a:schemeClr val="tx1"/>
                          </a:solidFill>
                          <a:latin typeface="微软雅黑" panose="020B0503020204020204" pitchFamily="34" charset="-122"/>
                          <a:ea typeface="微软雅黑" panose="020B0503020204020204" pitchFamily="34" charset="-122"/>
                        </a:rPr>
                        <a:t>以下摩托车，因其经济性和灵活性而广受欢迎</a:t>
                      </a:r>
                      <a:endParaRPr lang="en-US" altLang="zh-CN" sz="1200" b="0" dirty="0">
                        <a:solidFill>
                          <a:schemeClr val="tx1"/>
                        </a:solidFill>
                        <a:latin typeface="微软雅黑" panose="020B0503020204020204" pitchFamily="34" charset="-122"/>
                        <a:ea typeface="微软雅黑" panose="020B0503020204020204" pitchFamily="34" charset="-122"/>
                      </a:endParaRPr>
                    </a:p>
                    <a:p>
                      <a:r>
                        <a:rPr lang="zh-CN" altLang="en-US" sz="1200" b="0" dirty="0">
                          <a:solidFill>
                            <a:schemeClr val="tx1"/>
                          </a:solidFill>
                          <a:latin typeface="微软雅黑" panose="020B0503020204020204" pitchFamily="34" charset="-122"/>
                          <a:ea typeface="微软雅黑" panose="020B0503020204020204" pitchFamily="34" charset="-122"/>
                        </a:rPr>
                        <a:t>摩托车在印尼家庭中占有特殊地位，甚至有些用户会将摩托车停放在客厅来确保安全，而在某些情况下，摩托车的价值甚至超过了房屋</a:t>
                      </a:r>
                      <a:endParaRPr lang="en-US" altLang="zh-CN" sz="1200" b="0" dirty="0">
                        <a:solidFill>
                          <a:schemeClr val="tx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740529293"/>
                  </a:ext>
                </a:extLst>
              </a:tr>
              <a:tr h="473322">
                <a:tc>
                  <a:txBody>
                    <a:bodyPr/>
                    <a:lstStyle/>
                    <a:p>
                      <a:r>
                        <a:rPr lang="zh-CN" altLang="en-US" sz="1200" b="1" dirty="0">
                          <a:solidFill>
                            <a:schemeClr val="bg1"/>
                          </a:solidFill>
                          <a:latin typeface="微软雅黑" panose="020B0503020204020204" pitchFamily="34" charset="-122"/>
                          <a:ea typeface="微软雅黑" panose="020B0503020204020204" pitchFamily="34" charset="-122"/>
                        </a:rPr>
                        <a:t>越南</a:t>
                      </a:r>
                    </a:p>
                  </a:txBody>
                  <a:tcPr>
                    <a:solidFill>
                      <a:schemeClr val="tx1"/>
                    </a:solidFill>
                  </a:tcPr>
                </a:tc>
                <a:extLst>
                  <a:ext uri="{0D108BD9-81ED-4DB2-BD59-A6C34878D82A}">
                    <a16:rowId xmlns:a16="http://schemas.microsoft.com/office/drawing/2014/main" val="1633839108"/>
                  </a:ext>
                </a:extLst>
              </a:tr>
              <a:tr h="900330">
                <a:tc>
                  <a:txBody>
                    <a:bodyPr/>
                    <a:lstStyle/>
                    <a:p>
                      <a:r>
                        <a:rPr lang="zh-CN" altLang="en-US" sz="1200" b="0" i="0" kern="1200" dirty="0">
                          <a:solidFill>
                            <a:schemeClr val="dk1"/>
                          </a:solidFill>
                          <a:effectLst/>
                          <a:latin typeface="微软雅黑" panose="020B0503020204020204" pitchFamily="34" charset="-122"/>
                          <a:ea typeface="微软雅黑" panose="020B0503020204020204" pitchFamily="34" charset="-122"/>
                          <a:cs typeface="+mn-cs"/>
                        </a:rPr>
                        <a:t>越南学生和老年人是使用电动二轮车的两大主要群体。主要用于日常短途出行、学校的往返；在越南，摩托车通常会行驶更长的里程，一年行驶</a:t>
                      </a:r>
                      <a:r>
                        <a:rPr lang="en-US" altLang="zh-CN" sz="1200" b="0" i="0" kern="1200" dirty="0">
                          <a:solidFill>
                            <a:schemeClr val="dk1"/>
                          </a:solidFill>
                          <a:effectLst/>
                          <a:latin typeface="微软雅黑" panose="020B0503020204020204" pitchFamily="34" charset="-122"/>
                          <a:ea typeface="微软雅黑" panose="020B0503020204020204" pitchFamily="34" charset="-122"/>
                          <a:cs typeface="+mn-cs"/>
                        </a:rPr>
                        <a:t>2</a:t>
                      </a:r>
                      <a:r>
                        <a:rPr lang="zh-CN" altLang="en-US" sz="1200" b="0" i="0" kern="1200" dirty="0">
                          <a:solidFill>
                            <a:schemeClr val="dk1"/>
                          </a:solidFill>
                          <a:effectLst/>
                          <a:latin typeface="微软雅黑" panose="020B0503020204020204" pitchFamily="34" charset="-122"/>
                          <a:ea typeface="微软雅黑" panose="020B0503020204020204" pitchFamily="34" charset="-122"/>
                          <a:cs typeface="+mn-cs"/>
                        </a:rPr>
                        <a:t>万至</a:t>
                      </a:r>
                      <a:r>
                        <a:rPr lang="en-US" altLang="zh-CN" sz="1200" b="0" i="0" kern="1200" dirty="0">
                          <a:solidFill>
                            <a:schemeClr val="dk1"/>
                          </a:solidFill>
                          <a:effectLst/>
                          <a:latin typeface="微软雅黑" panose="020B0503020204020204" pitchFamily="34" charset="-122"/>
                          <a:ea typeface="微软雅黑" panose="020B0503020204020204" pitchFamily="34" charset="-122"/>
                          <a:cs typeface="+mn-cs"/>
                        </a:rPr>
                        <a:t>4</a:t>
                      </a:r>
                      <a:r>
                        <a:rPr lang="zh-CN" altLang="en-US" sz="1200" b="0" i="0" kern="1200" dirty="0">
                          <a:solidFill>
                            <a:schemeClr val="dk1"/>
                          </a:solidFill>
                          <a:effectLst/>
                          <a:latin typeface="微软雅黑" panose="020B0503020204020204" pitchFamily="34" charset="-122"/>
                          <a:ea typeface="微软雅黑" panose="020B0503020204020204" pitchFamily="34" charset="-122"/>
                          <a:cs typeface="+mn-cs"/>
                        </a:rPr>
                        <a:t>万公里，它们几乎像汽车一样使用</a:t>
                      </a:r>
                      <a:endParaRPr lang="zh-CN" altLang="en-US" sz="1200" b="1" dirty="0">
                        <a:solidFill>
                          <a:schemeClr val="bg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940950141"/>
                  </a:ext>
                </a:extLst>
              </a:tr>
              <a:tr h="462774">
                <a:tc>
                  <a:txBody>
                    <a:bodyPr/>
                    <a:lstStyle/>
                    <a:p>
                      <a:r>
                        <a:rPr lang="zh-CN" altLang="en-US" sz="1200" b="1" kern="1200" dirty="0">
                          <a:solidFill>
                            <a:schemeClr val="bg1"/>
                          </a:solidFill>
                          <a:latin typeface="微软雅黑" panose="020B0503020204020204" pitchFamily="34" charset="-122"/>
                          <a:ea typeface="微软雅黑" panose="020B0503020204020204" pitchFamily="34" charset="-122"/>
                          <a:cs typeface="+mn-cs"/>
                        </a:rPr>
                        <a:t>马来西亚</a:t>
                      </a:r>
                    </a:p>
                  </a:txBody>
                  <a:tcPr>
                    <a:solidFill>
                      <a:schemeClr val="tx1"/>
                    </a:solidFill>
                  </a:tcPr>
                </a:tc>
                <a:extLst>
                  <a:ext uri="{0D108BD9-81ED-4DB2-BD59-A6C34878D82A}">
                    <a16:rowId xmlns:a16="http://schemas.microsoft.com/office/drawing/2014/main" val="1888578502"/>
                  </a:ext>
                </a:extLst>
              </a:tr>
              <a:tr h="900330">
                <a:tc>
                  <a:txBody>
                    <a:bodyPr/>
                    <a:lstStyle/>
                    <a:p>
                      <a:r>
                        <a:rPr lang="zh-CN" altLang="en-US" sz="1200" b="0" dirty="0">
                          <a:solidFill>
                            <a:schemeClr val="tx1"/>
                          </a:solidFill>
                          <a:latin typeface="微软雅黑" panose="020B0503020204020204" pitchFamily="34" charset="-122"/>
                          <a:ea typeface="微软雅黑" panose="020B0503020204020204" pitchFamily="34" charset="-122"/>
                        </a:rPr>
                        <a:t>二轮车据称已成为马来西亚文化的重要组成部分，马来西亚许多年轻人将拥有二轮车视为一种成人仪式和独立的象征</a:t>
                      </a:r>
                    </a:p>
                  </a:txBody>
                  <a:tcPr/>
                </a:tc>
                <a:extLst>
                  <a:ext uri="{0D108BD9-81ED-4DB2-BD59-A6C34878D82A}">
                    <a16:rowId xmlns:a16="http://schemas.microsoft.com/office/drawing/2014/main" val="756825832"/>
                  </a:ext>
                </a:extLst>
              </a:tr>
            </a:tbl>
          </a:graphicData>
        </a:graphic>
      </p:graphicFrame>
      <p:sp>
        <p:nvSpPr>
          <p:cNvPr id="5" name="文本框 4">
            <a:extLst>
              <a:ext uri="{FF2B5EF4-FFF2-40B4-BE49-F238E27FC236}">
                <a16:creationId xmlns:a16="http://schemas.microsoft.com/office/drawing/2014/main" id="{5D0849E6-232B-4DA9-F482-7177255470F8}"/>
              </a:ext>
            </a:extLst>
          </p:cNvPr>
          <p:cNvSpPr txBox="1"/>
          <p:nvPr/>
        </p:nvSpPr>
        <p:spPr>
          <a:xfrm>
            <a:off x="441960" y="6611779"/>
            <a:ext cx="4536819" cy="246221"/>
          </a:xfrm>
          <a:prstGeom prst="rect">
            <a:avLst/>
          </a:prstGeom>
          <a:noFill/>
        </p:spPr>
        <p:txBody>
          <a:bodyPr wrap="none" rtlCol="0">
            <a:spAutoFit/>
          </a:bodyPr>
          <a:lstStyle/>
          <a:p>
            <a:r>
              <a:rPr lang="zh-CN" altLang="en-US" sz="1000" dirty="0">
                <a:latin typeface="微软雅黑" panose="020B0503020204020204" pitchFamily="34" charset="-122"/>
                <a:ea typeface="微软雅黑" panose="020B0503020204020204" pitchFamily="34" charset="-122"/>
              </a:rPr>
              <a:t>数据来源：</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万字长文，读懂东南亚电动二轮车市场</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7</a:t>
            </a:r>
            <a:r>
              <a:rPr lang="zh-CN" altLang="en-US" sz="1000" dirty="0">
                <a:latin typeface="微软雅黑" panose="020B0503020204020204" pitchFamily="34" charset="-122"/>
                <a:ea typeface="微软雅黑" panose="020B0503020204020204" pitchFamily="34" charset="-122"/>
              </a:rPr>
              <a:t>点</a:t>
            </a:r>
            <a:r>
              <a:rPr lang="en-US" altLang="zh-CN" sz="1000" dirty="0">
                <a:latin typeface="微软雅黑" panose="020B0503020204020204" pitchFamily="34" charset="-122"/>
                <a:ea typeface="微软雅黑" panose="020B0503020204020204" pitchFamily="34" charset="-122"/>
              </a:rPr>
              <a:t>5</a:t>
            </a:r>
            <a:r>
              <a:rPr lang="zh-CN" altLang="en-US" sz="1000" dirty="0">
                <a:latin typeface="微软雅黑" panose="020B0503020204020204" pitchFamily="34" charset="-122"/>
                <a:ea typeface="微软雅黑" panose="020B0503020204020204" pitchFamily="34" charset="-122"/>
              </a:rPr>
              <a:t>度，</a:t>
            </a:r>
            <a:r>
              <a:rPr lang="en-US" altLang="zh-CN" sz="1000" dirty="0">
                <a:latin typeface="微软雅黑" panose="020B0503020204020204" pitchFamily="34" charset="-122"/>
                <a:ea typeface="微软雅黑" panose="020B0503020204020204" pitchFamily="34" charset="-122"/>
              </a:rPr>
              <a:t>2023.10</a:t>
            </a:r>
            <a:r>
              <a:rPr lang="zh-CN" altLang="en-US" sz="10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149561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A8B1FE-5B08-97C0-1D32-30DFF1BE00CD}"/>
              </a:ext>
            </a:extLst>
          </p:cNvPr>
          <p:cNvSpPr>
            <a:spLocks noGrp="1"/>
          </p:cNvSpPr>
          <p:nvPr>
            <p:ph type="title"/>
          </p:nvPr>
        </p:nvSpPr>
        <p:spPr/>
        <p:txBody>
          <a:bodyPr/>
          <a:lstStyle/>
          <a:p>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目标消费者 </a:t>
            </a:r>
            <a:r>
              <a:rPr lang="en-US" altLang="zh-CN" sz="2200" dirty="0">
                <a:solidFill>
                  <a:prstClr val="black"/>
                </a:solidFill>
              </a:rPr>
              <a:t>-</a:t>
            </a:r>
            <a:r>
              <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印尼</a:t>
            </a:r>
            <a:r>
              <a:rPr kumimoji="0" lang="en-US" altLang="zh-CN"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C</a:t>
            </a:r>
            <a:r>
              <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端消费者以学生、上班族、家庭主妇为核心群体</a:t>
            </a:r>
            <a:endParaRPr lang="zh-CN" altLang="en-US" dirty="0"/>
          </a:p>
        </p:txBody>
      </p:sp>
      <p:sp>
        <p:nvSpPr>
          <p:cNvPr id="3" name="内容占位符 2">
            <a:extLst>
              <a:ext uri="{FF2B5EF4-FFF2-40B4-BE49-F238E27FC236}">
                <a16:creationId xmlns:a16="http://schemas.microsoft.com/office/drawing/2014/main" id="{86A44246-26CC-B2F8-AADC-A975CB0A22A8}"/>
              </a:ext>
            </a:extLst>
          </p:cNvPr>
          <p:cNvSpPr>
            <a:spLocks noGrp="1"/>
          </p:cNvSpPr>
          <p:nvPr>
            <p:ph idx="1"/>
          </p:nvPr>
        </p:nvSpPr>
        <p:spPr>
          <a:xfrm>
            <a:off x="441960" y="1216025"/>
            <a:ext cx="11475720" cy="1812925"/>
          </a:xfrm>
        </p:spPr>
        <p:txBody>
          <a:bodyPr/>
          <a:lstStyle/>
          <a:p>
            <a:pPr>
              <a:lnSpc>
                <a:spcPct val="150000"/>
              </a:lnSpc>
            </a:pPr>
            <a:r>
              <a:rPr lang="zh-CN" altLang="en-US" dirty="0"/>
              <a:t>双轮电动车以使用门槛低、维护成本低、安全性高等特性，可敲动油摩青壮年市场以外的增量市场，满足学生、上班族、家庭主妇等群体的短途出行需求</a:t>
            </a:r>
          </a:p>
        </p:txBody>
      </p:sp>
      <p:graphicFrame>
        <p:nvGraphicFramePr>
          <p:cNvPr id="4" name="表格 3">
            <a:extLst>
              <a:ext uri="{FF2B5EF4-FFF2-40B4-BE49-F238E27FC236}">
                <a16:creationId xmlns:a16="http://schemas.microsoft.com/office/drawing/2014/main" id="{8D222AA4-DF6F-0275-2D30-1B9BD9F37C26}"/>
              </a:ext>
            </a:extLst>
          </p:cNvPr>
          <p:cNvGraphicFramePr>
            <a:graphicFrameLocks noGrp="1"/>
          </p:cNvGraphicFramePr>
          <p:nvPr>
            <p:extLst>
              <p:ext uri="{D42A27DB-BD31-4B8C-83A1-F6EECF244321}">
                <p14:modId xmlns:p14="http://schemas.microsoft.com/office/powerpoint/2010/main" val="118575884"/>
              </p:ext>
            </p:extLst>
          </p:nvPr>
        </p:nvGraphicFramePr>
        <p:xfrm>
          <a:off x="966786" y="2243665"/>
          <a:ext cx="10258428" cy="4030239"/>
        </p:xfrm>
        <a:graphic>
          <a:graphicData uri="http://schemas.openxmlformats.org/drawingml/2006/table">
            <a:tbl>
              <a:tblPr firstRow="1" bandRow="1">
                <a:tableStyleId>{073A0DAA-6AF3-43AB-8588-CEC1D06C72B9}</a:tableStyleId>
              </a:tblPr>
              <a:tblGrid>
                <a:gridCol w="2564607">
                  <a:extLst>
                    <a:ext uri="{9D8B030D-6E8A-4147-A177-3AD203B41FA5}">
                      <a16:colId xmlns:a16="http://schemas.microsoft.com/office/drawing/2014/main" val="3005505143"/>
                    </a:ext>
                  </a:extLst>
                </a:gridCol>
                <a:gridCol w="2564607">
                  <a:extLst>
                    <a:ext uri="{9D8B030D-6E8A-4147-A177-3AD203B41FA5}">
                      <a16:colId xmlns:a16="http://schemas.microsoft.com/office/drawing/2014/main" val="1808950260"/>
                    </a:ext>
                  </a:extLst>
                </a:gridCol>
                <a:gridCol w="2564607">
                  <a:extLst>
                    <a:ext uri="{9D8B030D-6E8A-4147-A177-3AD203B41FA5}">
                      <a16:colId xmlns:a16="http://schemas.microsoft.com/office/drawing/2014/main" val="2611688346"/>
                    </a:ext>
                  </a:extLst>
                </a:gridCol>
                <a:gridCol w="2564607">
                  <a:extLst>
                    <a:ext uri="{9D8B030D-6E8A-4147-A177-3AD203B41FA5}">
                      <a16:colId xmlns:a16="http://schemas.microsoft.com/office/drawing/2014/main" val="2959489369"/>
                    </a:ext>
                  </a:extLst>
                </a:gridCol>
              </a:tblGrid>
              <a:tr h="611893">
                <a:tc>
                  <a:txBody>
                    <a:bodyPr/>
                    <a:lstStyle/>
                    <a:p>
                      <a:pPr>
                        <a:lnSpc>
                          <a:spcPct val="100000"/>
                        </a:lnSpc>
                      </a:pP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lnSpc>
                          <a:spcPct val="100000"/>
                        </a:lnSpc>
                      </a:pPr>
                      <a:r>
                        <a:rPr lang="zh-CN" altLang="en-US" sz="1400" dirty="0">
                          <a:latin typeface="微软雅黑" panose="020B0503020204020204" pitchFamily="34" charset="-122"/>
                          <a:ea typeface="微软雅黑" panose="020B0503020204020204" pitchFamily="34" charset="-122"/>
                        </a:rPr>
                        <a:t>学生</a:t>
                      </a:r>
                    </a:p>
                  </a:txBody>
                  <a:tcPr anchor="ctr"/>
                </a:tc>
                <a:tc>
                  <a:txBody>
                    <a:bodyPr/>
                    <a:lstStyle/>
                    <a:p>
                      <a:pPr algn="ctr">
                        <a:lnSpc>
                          <a:spcPct val="100000"/>
                        </a:lnSpc>
                      </a:pPr>
                      <a:r>
                        <a:rPr lang="zh-CN" altLang="en-US" sz="1400" dirty="0">
                          <a:latin typeface="微软雅黑" panose="020B0503020204020204" pitchFamily="34" charset="-122"/>
                          <a:ea typeface="微软雅黑" panose="020B0503020204020204" pitchFamily="34" charset="-122"/>
                        </a:rPr>
                        <a:t>上班族</a:t>
                      </a:r>
                    </a:p>
                  </a:txBody>
                  <a:tcPr anchor="ctr"/>
                </a:tc>
                <a:tc>
                  <a:txBody>
                    <a:bodyPr/>
                    <a:lstStyle/>
                    <a:p>
                      <a:pPr algn="ctr">
                        <a:lnSpc>
                          <a:spcPct val="100000"/>
                        </a:lnSpc>
                      </a:pPr>
                      <a:r>
                        <a:rPr lang="zh-CN" altLang="en-US" sz="1400" dirty="0">
                          <a:latin typeface="微软雅黑" panose="020B0503020204020204" pitchFamily="34" charset="-122"/>
                          <a:ea typeface="微软雅黑" panose="020B0503020204020204" pitchFamily="34" charset="-122"/>
                        </a:rPr>
                        <a:t>家庭主妇</a:t>
                      </a:r>
                    </a:p>
                  </a:txBody>
                  <a:tcPr anchor="ctr"/>
                </a:tc>
                <a:extLst>
                  <a:ext uri="{0D108BD9-81ED-4DB2-BD59-A6C34878D82A}">
                    <a16:rowId xmlns:a16="http://schemas.microsoft.com/office/drawing/2014/main" val="879171607"/>
                  </a:ext>
                </a:extLst>
              </a:tr>
              <a:tr h="611893">
                <a:tc>
                  <a:txBody>
                    <a:bodyPr/>
                    <a:lstStyle/>
                    <a:p>
                      <a:pPr algn="ctr">
                        <a:lnSpc>
                          <a:spcPct val="100000"/>
                        </a:lnSpc>
                      </a:pPr>
                      <a:r>
                        <a:rPr lang="zh-CN" altLang="en-US" sz="1400" b="1" dirty="0">
                          <a:latin typeface="微软雅黑" panose="020B0503020204020204" pitchFamily="34" charset="-122"/>
                          <a:ea typeface="微软雅黑" panose="020B0503020204020204" pitchFamily="34" charset="-122"/>
                        </a:rPr>
                        <a:t>基础画像</a:t>
                      </a:r>
                    </a:p>
                  </a:txBody>
                  <a:tcPr anchor="ctr"/>
                </a:tc>
                <a:tc>
                  <a:txBody>
                    <a:bodyPr/>
                    <a:lstStyle/>
                    <a:p>
                      <a:pPr>
                        <a:lnSpc>
                          <a:spcPct val="100000"/>
                        </a:lnSpc>
                      </a:pPr>
                      <a:r>
                        <a:rPr lang="en-US" altLang="zh-CN" sz="1400" dirty="0">
                          <a:latin typeface="微软雅黑" panose="020B0503020204020204" pitchFamily="34" charset="-122"/>
                          <a:ea typeface="微软雅黑" panose="020B0503020204020204" pitchFamily="34" charset="-122"/>
                        </a:rPr>
                        <a:t>7-23</a:t>
                      </a:r>
                      <a:r>
                        <a:rPr lang="zh-CN" altLang="en-US" sz="1400" dirty="0">
                          <a:latin typeface="微软雅黑" panose="020B0503020204020204" pitchFamily="34" charset="-122"/>
                          <a:ea typeface="微软雅黑" panose="020B0503020204020204" pitchFamily="34" charset="-122"/>
                        </a:rPr>
                        <a:t>岁，中小学学生、大学生</a:t>
                      </a:r>
                    </a:p>
                  </a:txBody>
                  <a:tcPr anchor="ctr"/>
                </a:tc>
                <a:tc>
                  <a:txBody>
                    <a:bodyPr/>
                    <a:lstStyle/>
                    <a:p>
                      <a:pPr>
                        <a:lnSpc>
                          <a:spcPct val="100000"/>
                        </a:lnSpc>
                      </a:pPr>
                      <a:r>
                        <a:rPr lang="en-US" altLang="zh-CN" sz="1400" dirty="0">
                          <a:latin typeface="微软雅黑" panose="020B0503020204020204" pitchFamily="34" charset="-122"/>
                          <a:ea typeface="微软雅黑" panose="020B0503020204020204" pitchFamily="34" charset="-122"/>
                        </a:rPr>
                        <a:t>20-60</a:t>
                      </a:r>
                      <a:r>
                        <a:rPr lang="zh-CN" altLang="en-US" sz="1400" dirty="0">
                          <a:latin typeface="微软雅黑" panose="020B0503020204020204" pitchFamily="34" charset="-122"/>
                          <a:ea typeface="微软雅黑" panose="020B0503020204020204" pitchFamily="34" charset="-122"/>
                        </a:rPr>
                        <a:t>岁全职雇员，</a:t>
                      </a:r>
                      <a:r>
                        <a:rPr lang="en-US" altLang="zh-CN" sz="1400" dirty="0">
                          <a:latin typeface="微软雅黑" panose="020B0503020204020204" pitchFamily="34" charset="-122"/>
                          <a:ea typeface="微软雅黑" panose="020B0503020204020204" pitchFamily="34" charset="-122"/>
                        </a:rPr>
                        <a:t>60%</a:t>
                      </a:r>
                      <a:r>
                        <a:rPr lang="zh-CN" altLang="en-US" sz="1400" dirty="0">
                          <a:latin typeface="微软雅黑" panose="020B0503020204020204" pitchFamily="34" charset="-122"/>
                          <a:ea typeface="微软雅黑" panose="020B0503020204020204" pitchFamily="34" charset="-122"/>
                        </a:rPr>
                        <a:t>男性</a:t>
                      </a:r>
                    </a:p>
                  </a:txBody>
                  <a:tcPr anchor="ctr"/>
                </a:tc>
                <a:tc>
                  <a:txBody>
                    <a:bodyPr/>
                    <a:lstStyle/>
                    <a:p>
                      <a:pPr>
                        <a:lnSpc>
                          <a:spcPct val="100000"/>
                        </a:lnSpc>
                      </a:pPr>
                      <a:r>
                        <a:rPr lang="en-US" altLang="zh-CN" sz="1400" dirty="0">
                          <a:latin typeface="微软雅黑" panose="020B0503020204020204" pitchFamily="34" charset="-122"/>
                          <a:ea typeface="微软雅黑" panose="020B0503020204020204" pitchFamily="34" charset="-122"/>
                        </a:rPr>
                        <a:t>25-50</a:t>
                      </a:r>
                      <a:r>
                        <a:rPr lang="zh-CN" altLang="en-US" sz="1400" dirty="0">
                          <a:latin typeface="微软雅黑" panose="020B0503020204020204" pitchFamily="34" charset="-122"/>
                          <a:ea typeface="微软雅黑" panose="020B0503020204020204" pitchFamily="34" charset="-122"/>
                        </a:rPr>
                        <a:t>岁，已育女性</a:t>
                      </a:r>
                    </a:p>
                  </a:txBody>
                  <a:tcPr anchor="ctr"/>
                </a:tc>
                <a:extLst>
                  <a:ext uri="{0D108BD9-81ED-4DB2-BD59-A6C34878D82A}">
                    <a16:rowId xmlns:a16="http://schemas.microsoft.com/office/drawing/2014/main" val="3827221375"/>
                  </a:ext>
                </a:extLst>
              </a:tr>
              <a:tr h="611893">
                <a:tc>
                  <a:txBody>
                    <a:bodyPr/>
                    <a:lstStyle/>
                    <a:p>
                      <a:pPr algn="ctr">
                        <a:lnSpc>
                          <a:spcPct val="100000"/>
                        </a:lnSpc>
                      </a:pPr>
                      <a:r>
                        <a:rPr lang="zh-CN" altLang="en-US" sz="1400" b="1" dirty="0">
                          <a:latin typeface="微软雅黑" panose="020B0503020204020204" pitchFamily="34" charset="-122"/>
                          <a:ea typeface="微软雅黑" panose="020B0503020204020204" pitchFamily="34" charset="-122"/>
                        </a:rPr>
                        <a:t>兴趣偏好</a:t>
                      </a:r>
                    </a:p>
                  </a:txBody>
                  <a:tcPr anchor="ctr"/>
                </a:tc>
                <a:tc>
                  <a:txBody>
                    <a:bodyPr/>
                    <a:lstStyle/>
                    <a:p>
                      <a:pPr>
                        <a:lnSpc>
                          <a:spcPct val="100000"/>
                        </a:lnSpc>
                      </a:pPr>
                      <a:r>
                        <a:rPr lang="en-US" altLang="zh-CN" sz="1400" dirty="0">
                          <a:latin typeface="微软雅黑" panose="020B0503020204020204" pitchFamily="34" charset="-122"/>
                          <a:ea typeface="微软雅黑" panose="020B0503020204020204" pitchFamily="34" charset="-122"/>
                        </a:rPr>
                        <a:t>40%</a:t>
                      </a:r>
                      <a:r>
                        <a:rPr lang="zh-CN" altLang="en-US" sz="1400" dirty="0">
                          <a:latin typeface="微软雅黑" panose="020B0503020204020204" pitchFamily="34" charset="-122"/>
                          <a:ea typeface="微软雅黑" panose="020B0503020204020204" pitchFamily="34" charset="-122"/>
                        </a:rPr>
                        <a:t>对在线学习平台感兴趣</a:t>
                      </a:r>
                      <a:endParaRPr lang="en-US" altLang="zh-CN" sz="1400" dirty="0">
                        <a:latin typeface="微软雅黑" panose="020B0503020204020204" pitchFamily="34" charset="-122"/>
                        <a:ea typeface="微软雅黑" panose="020B0503020204020204" pitchFamily="34" charset="-122"/>
                      </a:endParaRPr>
                    </a:p>
                    <a:p>
                      <a:pPr>
                        <a:lnSpc>
                          <a:spcPct val="100000"/>
                        </a:lnSpc>
                      </a:pPr>
                      <a:r>
                        <a:rPr lang="en-US" altLang="zh-CN" sz="1400" dirty="0">
                          <a:latin typeface="微软雅黑" panose="020B0503020204020204" pitchFamily="34" charset="-122"/>
                          <a:ea typeface="微软雅黑" panose="020B0503020204020204" pitchFamily="34" charset="-122"/>
                        </a:rPr>
                        <a:t>75%</a:t>
                      </a:r>
                      <a:r>
                        <a:rPr lang="zh-CN" altLang="en-US" sz="1400" dirty="0">
                          <a:latin typeface="微软雅黑" panose="020B0503020204020204" pitchFamily="34" charset="-122"/>
                          <a:ea typeface="微软雅黑" panose="020B0503020204020204" pitchFamily="34" charset="-122"/>
                        </a:rPr>
                        <a:t>更喜欢视频形式的内容</a:t>
                      </a:r>
                      <a:endParaRPr lang="en-US" altLang="zh-CN" sz="1400" dirty="0">
                        <a:latin typeface="微软雅黑" panose="020B0503020204020204" pitchFamily="34" charset="-122"/>
                        <a:ea typeface="微软雅黑" panose="020B0503020204020204" pitchFamily="34" charset="-122"/>
                      </a:endParaRPr>
                    </a:p>
                    <a:p>
                      <a:pPr>
                        <a:lnSpc>
                          <a:spcPct val="100000"/>
                        </a:lnSpc>
                      </a:pPr>
                      <a:r>
                        <a:rPr lang="zh-CN" altLang="en-US" sz="1400" dirty="0">
                          <a:latin typeface="微软雅黑" panose="020B0503020204020204" pitchFamily="34" charset="-122"/>
                          <a:ea typeface="微软雅黑" panose="020B0503020204020204" pitchFamily="34" charset="-122"/>
                        </a:rPr>
                        <a:t>喜欢尝试各地美食</a:t>
                      </a:r>
                    </a:p>
                  </a:txBody>
                  <a:tcPr anchor="ctr"/>
                </a:tc>
                <a:tc>
                  <a:txBody>
                    <a:bodyPr/>
                    <a:lstStyle/>
                    <a:p>
                      <a:pPr>
                        <a:lnSpc>
                          <a:spcPct val="100000"/>
                        </a:lnSpc>
                      </a:pPr>
                      <a:r>
                        <a:rPr lang="en-US" altLang="zh-CN" sz="1400" dirty="0">
                          <a:latin typeface="微软雅黑" panose="020B0503020204020204" pitchFamily="34" charset="-122"/>
                          <a:ea typeface="微软雅黑" panose="020B0503020204020204" pitchFamily="34" charset="-122"/>
                        </a:rPr>
                        <a:t>77%</a:t>
                      </a:r>
                      <a:r>
                        <a:rPr lang="zh-CN" altLang="en-US" sz="1400" dirty="0">
                          <a:latin typeface="微软雅黑" panose="020B0503020204020204" pitchFamily="34" charset="-122"/>
                          <a:ea typeface="微软雅黑" panose="020B0503020204020204" pitchFamily="34" charset="-122"/>
                        </a:rPr>
                        <a:t>热衷于参加社交及政治话题参与</a:t>
                      </a:r>
                    </a:p>
                  </a:txBody>
                  <a:tcPr anchor="ctr"/>
                </a:tc>
                <a:tc>
                  <a:txBody>
                    <a:bodyPr/>
                    <a:lstStyle/>
                    <a:p>
                      <a:pPr>
                        <a:lnSpc>
                          <a:spcPct val="100000"/>
                        </a:lnSpc>
                      </a:pPr>
                      <a:r>
                        <a:rPr lang="en-US"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122693795"/>
                  </a:ext>
                </a:extLst>
              </a:tr>
              <a:tr h="611893">
                <a:tc>
                  <a:txBody>
                    <a:bodyPr/>
                    <a:lstStyle/>
                    <a:p>
                      <a:pPr algn="ctr">
                        <a:lnSpc>
                          <a:spcPct val="100000"/>
                        </a:lnSpc>
                      </a:pPr>
                      <a:r>
                        <a:rPr lang="zh-CN" altLang="en-US" sz="1400" b="1" dirty="0">
                          <a:latin typeface="微软雅黑" panose="020B0503020204020204" pitchFamily="34" charset="-122"/>
                          <a:ea typeface="微软雅黑" panose="020B0503020204020204" pitchFamily="34" charset="-122"/>
                        </a:rPr>
                        <a:t>传播触点</a:t>
                      </a:r>
                    </a:p>
                  </a:txBody>
                  <a:tcPr anchor="ctr"/>
                </a:tc>
                <a:tc>
                  <a:txBody>
                    <a:bodyPr/>
                    <a:lstStyle/>
                    <a:p>
                      <a:pPr>
                        <a:lnSpc>
                          <a:spcPct val="100000"/>
                        </a:lnSpc>
                      </a:pPr>
                      <a:r>
                        <a:rPr lang="zh-CN" altLang="en-US" sz="1400" dirty="0">
                          <a:latin typeface="微软雅黑" panose="020B0503020204020204" pitchFamily="34" charset="-122"/>
                          <a:ea typeface="微软雅黑" panose="020B0503020204020204" pitchFamily="34" charset="-122"/>
                        </a:rPr>
                        <a:t>学校周边广告牌、电视、商超、社媒、视频流</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音乐流媒体</a:t>
                      </a:r>
                    </a:p>
                  </a:txBody>
                  <a:tcPr anchor="ctr"/>
                </a:tc>
                <a:tc>
                  <a:txBody>
                    <a:bodyPr/>
                    <a:lstStyle/>
                    <a:p>
                      <a:pPr>
                        <a:lnSpc>
                          <a:spcPct val="100000"/>
                        </a:lnSpc>
                      </a:pPr>
                      <a:r>
                        <a:rPr lang="zh-CN" altLang="en-US" sz="1400" dirty="0">
                          <a:latin typeface="微软雅黑" panose="020B0503020204020204" pitchFamily="34" charset="-122"/>
                          <a:ea typeface="微软雅黑" panose="020B0503020204020204" pitchFamily="34" charset="-122"/>
                        </a:rPr>
                        <a:t>电视、公共交通广告牌、商超、广播、社媒、视频流</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音乐流媒体</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latin typeface="微软雅黑" panose="020B0503020204020204" pitchFamily="34" charset="-122"/>
                          <a:ea typeface="微软雅黑" panose="020B0503020204020204" pitchFamily="34" charset="-122"/>
                        </a:rPr>
                        <a:t>电视、公共交通广告牌、商超、广播、社媒、视频流</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音乐流媒体</a:t>
                      </a:r>
                    </a:p>
                  </a:txBody>
                  <a:tcPr anchor="ctr"/>
                </a:tc>
                <a:extLst>
                  <a:ext uri="{0D108BD9-81ED-4DB2-BD59-A6C34878D82A}">
                    <a16:rowId xmlns:a16="http://schemas.microsoft.com/office/drawing/2014/main" val="851043279"/>
                  </a:ext>
                </a:extLst>
              </a:tr>
              <a:tr h="611893">
                <a:tc>
                  <a:txBody>
                    <a:bodyPr/>
                    <a:lstStyle/>
                    <a:p>
                      <a:pPr algn="ctr">
                        <a:lnSpc>
                          <a:spcPct val="100000"/>
                        </a:lnSpc>
                      </a:pPr>
                      <a:r>
                        <a:rPr lang="zh-CN" altLang="en-US" sz="1400" b="1" dirty="0">
                          <a:latin typeface="微软雅黑" panose="020B0503020204020204" pitchFamily="34" charset="-122"/>
                          <a:ea typeface="微软雅黑" panose="020B0503020204020204" pitchFamily="34" charset="-122"/>
                        </a:rPr>
                        <a:t>购买偏好</a:t>
                      </a:r>
                    </a:p>
                  </a:txBody>
                  <a:tcPr anchor="ctr"/>
                </a:tc>
                <a:tc>
                  <a:txBody>
                    <a:bodyPr/>
                    <a:lstStyle/>
                    <a:p>
                      <a:pPr>
                        <a:lnSpc>
                          <a:spcPct val="100000"/>
                        </a:lnSpc>
                      </a:pPr>
                      <a:r>
                        <a:rPr lang="zh-CN" altLang="en-US" sz="1400" dirty="0">
                          <a:latin typeface="微软雅黑" panose="020B0503020204020204" pitchFamily="34" charset="-122"/>
                          <a:ea typeface="微软雅黑" panose="020B0503020204020204" pitchFamily="34" charset="-122"/>
                        </a:rPr>
                        <a:t>低价、外观</a:t>
                      </a:r>
                    </a:p>
                  </a:txBody>
                  <a:tcPr anchor="ctr"/>
                </a:tc>
                <a:tc>
                  <a:txBody>
                    <a:bodyPr/>
                    <a:lstStyle/>
                    <a:p>
                      <a:pPr>
                        <a:lnSpc>
                          <a:spcPct val="100000"/>
                        </a:lnSpc>
                      </a:pPr>
                      <a:r>
                        <a:rPr lang="zh-CN" altLang="en-US" sz="1400" dirty="0">
                          <a:latin typeface="微软雅黑" panose="020B0503020204020204" pitchFamily="34" charset="-122"/>
                          <a:ea typeface="微软雅黑" panose="020B0503020204020204" pitchFamily="34" charset="-122"/>
                        </a:rPr>
                        <a:t>低价、使用寿命</a:t>
                      </a:r>
                    </a:p>
                  </a:txBody>
                  <a:tcPr anchor="ctr"/>
                </a:tc>
                <a:tc>
                  <a:txBody>
                    <a:bodyPr/>
                    <a:lstStyle/>
                    <a:p>
                      <a:pPr>
                        <a:lnSpc>
                          <a:spcPct val="100000"/>
                        </a:lnSpc>
                      </a:pPr>
                      <a:r>
                        <a:rPr lang="zh-CN" altLang="en-US" sz="1400" dirty="0">
                          <a:latin typeface="微软雅黑" panose="020B0503020204020204" pitchFamily="34" charset="-122"/>
                          <a:ea typeface="微软雅黑" panose="020B0503020204020204" pitchFamily="34" charset="-122"/>
                        </a:rPr>
                        <a:t>低价、续航、安全性</a:t>
                      </a:r>
                    </a:p>
                  </a:txBody>
                  <a:tcPr anchor="ctr"/>
                </a:tc>
                <a:extLst>
                  <a:ext uri="{0D108BD9-81ED-4DB2-BD59-A6C34878D82A}">
                    <a16:rowId xmlns:a16="http://schemas.microsoft.com/office/drawing/2014/main" val="383472240"/>
                  </a:ext>
                </a:extLst>
              </a:tr>
              <a:tr h="464469">
                <a:tc>
                  <a:txBody>
                    <a:bodyPr/>
                    <a:lstStyle/>
                    <a:p>
                      <a:pPr algn="ctr">
                        <a:lnSpc>
                          <a:spcPct val="100000"/>
                        </a:lnSpc>
                      </a:pPr>
                      <a:r>
                        <a:rPr lang="zh-CN" altLang="en-US" sz="1400" b="1" dirty="0">
                          <a:latin typeface="微软雅黑" panose="020B0503020204020204" pitchFamily="34" charset="-122"/>
                          <a:ea typeface="微软雅黑" panose="020B0503020204020204" pitchFamily="34" charset="-122"/>
                        </a:rPr>
                        <a:t>使用场景</a:t>
                      </a:r>
                    </a:p>
                  </a:txBody>
                  <a:tcPr anchor="ctr"/>
                </a:tc>
                <a:tc>
                  <a:txBody>
                    <a:bodyPr/>
                    <a:lstStyle/>
                    <a:p>
                      <a:pPr>
                        <a:lnSpc>
                          <a:spcPct val="100000"/>
                        </a:lnSpc>
                      </a:pPr>
                      <a:r>
                        <a:rPr lang="zh-CN" altLang="en-US" sz="1400" dirty="0">
                          <a:latin typeface="微软雅黑" panose="020B0503020204020204" pitchFamily="34" charset="-122"/>
                          <a:ea typeface="微软雅黑" panose="020B0503020204020204" pitchFamily="34" charset="-122"/>
                        </a:rPr>
                        <a:t>在家和学校的通勤中，用电动双轮车来减小上下学路程带来的时间压力</a:t>
                      </a:r>
                    </a:p>
                  </a:txBody>
                  <a:tcPr anchor="ctr"/>
                </a:tc>
                <a:tc>
                  <a:txBody>
                    <a:bodyPr/>
                    <a:lstStyle/>
                    <a:p>
                      <a:pPr>
                        <a:lnSpc>
                          <a:spcPct val="100000"/>
                        </a:lnSpc>
                      </a:pPr>
                      <a:r>
                        <a:rPr lang="zh-CN" altLang="en-US" sz="1400" dirty="0">
                          <a:latin typeface="微软雅黑" panose="020B0503020204020204" pitchFamily="34" charset="-122"/>
                          <a:ea typeface="微软雅黑" panose="020B0503020204020204" pitchFamily="34" charset="-122"/>
                        </a:rPr>
                        <a:t>受制于印尼落后的公共交通和繁多的人口，他们需要解决通勤难题</a:t>
                      </a:r>
                    </a:p>
                  </a:txBody>
                  <a:tcPr anchor="ctr"/>
                </a:tc>
                <a:tc>
                  <a:txBody>
                    <a:bodyPr/>
                    <a:lstStyle/>
                    <a:p>
                      <a:pPr>
                        <a:lnSpc>
                          <a:spcPct val="100000"/>
                        </a:lnSpc>
                      </a:pPr>
                      <a:r>
                        <a:rPr lang="zh-CN" altLang="en-US" sz="1400" dirty="0">
                          <a:latin typeface="微软雅黑" panose="020B0503020204020204" pitchFamily="34" charset="-122"/>
                          <a:ea typeface="微软雅黑" panose="020B0503020204020204" pitchFamily="34" charset="-122"/>
                        </a:rPr>
                        <a:t>用于接送孩子、短途购物家庭必需品等</a:t>
                      </a:r>
                    </a:p>
                  </a:txBody>
                  <a:tcPr anchor="ctr"/>
                </a:tc>
                <a:extLst>
                  <a:ext uri="{0D108BD9-81ED-4DB2-BD59-A6C34878D82A}">
                    <a16:rowId xmlns:a16="http://schemas.microsoft.com/office/drawing/2014/main" val="2882111292"/>
                  </a:ext>
                </a:extLst>
              </a:tr>
            </a:tbl>
          </a:graphicData>
        </a:graphic>
      </p:graphicFrame>
      <p:sp>
        <p:nvSpPr>
          <p:cNvPr id="5" name="文本框 4">
            <a:extLst>
              <a:ext uri="{FF2B5EF4-FFF2-40B4-BE49-F238E27FC236}">
                <a16:creationId xmlns:a16="http://schemas.microsoft.com/office/drawing/2014/main" id="{87601CB7-E13D-BC89-7F5F-42E0860E6E68}"/>
              </a:ext>
            </a:extLst>
          </p:cNvPr>
          <p:cNvSpPr txBox="1"/>
          <p:nvPr/>
        </p:nvSpPr>
        <p:spPr>
          <a:xfrm>
            <a:off x="441960" y="6611779"/>
            <a:ext cx="6716903" cy="246221"/>
          </a:xfrm>
          <a:prstGeom prst="rect">
            <a:avLst/>
          </a:prstGeom>
          <a:noFill/>
        </p:spPr>
        <p:txBody>
          <a:bodyPr wrap="none" rtlCol="0">
            <a:spAutoFit/>
          </a:bodyPr>
          <a:lstStyle/>
          <a:p>
            <a:r>
              <a:rPr lang="zh-CN" altLang="en-US" sz="1000" dirty="0">
                <a:latin typeface="微软雅黑" panose="020B0503020204020204" pitchFamily="34" charset="-122"/>
                <a:ea typeface="微软雅黑" panose="020B0503020204020204" pitchFamily="34" charset="-122"/>
              </a:rPr>
              <a:t>数据来源：</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东南亚电动化加速，两轮车开启出海新篇章</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，中信证券研究部，</a:t>
            </a:r>
            <a:r>
              <a:rPr lang="en-US" altLang="zh-CN" sz="1000" dirty="0">
                <a:latin typeface="微软雅黑" panose="020B0503020204020204" pitchFamily="34" charset="-122"/>
                <a:ea typeface="微软雅黑" panose="020B0503020204020204" pitchFamily="34" charset="-122"/>
              </a:rPr>
              <a:t>2023.06 </a:t>
            </a: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We are social</a:t>
            </a: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Statista</a:t>
            </a:r>
            <a:endParaRPr lang="zh-CN" altLang="en-US" sz="1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7671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F3DA64-3F64-73E3-AAF7-1FB7CC1D06EC}"/>
              </a:ext>
            </a:extLst>
          </p:cNvPr>
          <p:cNvSpPr>
            <a:spLocks noGrp="1"/>
          </p:cNvSpPr>
          <p:nvPr>
            <p:ph type="title"/>
          </p:nvPr>
        </p:nvSpPr>
        <p:spPr/>
        <p:txBody>
          <a:bodyPr/>
          <a:lstStyle/>
          <a:p>
            <a:r>
              <a:rPr lang="zh-CN" altLang="en-US" dirty="0"/>
              <a:t>目标消费者 </a:t>
            </a:r>
            <a:r>
              <a:rPr lang="en-US" altLang="zh-CN" sz="2000" dirty="0"/>
              <a:t>- C</a:t>
            </a:r>
            <a:r>
              <a:rPr lang="zh-CN" altLang="en-US" sz="2000" dirty="0"/>
              <a:t>端消费者进行购买决策时</a:t>
            </a:r>
            <a:r>
              <a:rPr lang="zh-CN" altLang="en-US" sz="2000" b="0" i="0" dirty="0">
                <a:effectLst/>
                <a:latin typeface="Söhne"/>
              </a:rPr>
              <a:t>主要考虑经济性、外观、使用寿命和各地文化因素</a:t>
            </a:r>
            <a:endParaRPr lang="zh-CN" altLang="en-US" sz="2000" dirty="0"/>
          </a:p>
        </p:txBody>
      </p:sp>
      <p:sp>
        <p:nvSpPr>
          <p:cNvPr id="3" name="内容占位符 2">
            <a:extLst>
              <a:ext uri="{FF2B5EF4-FFF2-40B4-BE49-F238E27FC236}">
                <a16:creationId xmlns:a16="http://schemas.microsoft.com/office/drawing/2014/main" id="{209F13FB-6F93-76AB-8958-55CFF0C816A6}"/>
              </a:ext>
            </a:extLst>
          </p:cNvPr>
          <p:cNvSpPr>
            <a:spLocks noGrp="1"/>
          </p:cNvSpPr>
          <p:nvPr>
            <p:ph idx="1"/>
          </p:nvPr>
        </p:nvSpPr>
        <p:spPr/>
        <p:txBody>
          <a:bodyPr/>
          <a:lstStyle/>
          <a:p>
            <a:pPr>
              <a:lnSpc>
                <a:spcPct val="150000"/>
              </a:lnSpc>
            </a:pPr>
            <a:r>
              <a:rPr lang="zh-CN" altLang="en-US" dirty="0"/>
              <a:t>在东南亚地区，消费者购买双轮电动车时考虑的因素有：</a:t>
            </a:r>
            <a:r>
              <a:rPr lang="zh-CN" altLang="en-US" sz="1400" b="0" i="0" dirty="0">
                <a:effectLst/>
                <a:latin typeface="Söhne"/>
              </a:rPr>
              <a:t>经济性、外观、灵活性、续航、使用寿命等，</a:t>
            </a:r>
            <a:endParaRPr lang="en-US" altLang="zh-CN" sz="1400" b="0" i="0" dirty="0">
              <a:effectLst/>
              <a:latin typeface="Söhne"/>
            </a:endParaRPr>
          </a:p>
          <a:p>
            <a:pPr>
              <a:lnSpc>
                <a:spcPct val="150000"/>
              </a:lnSpc>
            </a:pPr>
            <a:r>
              <a:rPr lang="zh-CN" altLang="en-US" dirty="0">
                <a:latin typeface="Söhne"/>
              </a:rPr>
              <a:t>由于</a:t>
            </a:r>
            <a:r>
              <a:rPr lang="zh-CN" altLang="en-US" sz="1400" b="0" i="0" dirty="0">
                <a:effectLst/>
                <a:latin typeface="Söhne"/>
              </a:rPr>
              <a:t>各地宏观环境不同</a:t>
            </a:r>
            <a:endParaRPr lang="en-US" altLang="zh-CN" sz="1400" b="0" i="0" dirty="0">
              <a:effectLst/>
              <a:latin typeface="Söhne"/>
            </a:endParaRPr>
          </a:p>
          <a:p>
            <a:pPr lvl="1">
              <a:lnSpc>
                <a:spcPct val="150000"/>
              </a:lnSpc>
            </a:pPr>
            <a:r>
              <a:rPr lang="zh-CN" altLang="en-US" sz="1400" dirty="0">
                <a:latin typeface="Söhne"/>
              </a:rPr>
              <a:t>印尼人口多，交通拥挤，</a:t>
            </a:r>
            <a:r>
              <a:rPr lang="zh-CN" altLang="en-US" sz="1400" b="0" i="0" dirty="0">
                <a:effectLst/>
                <a:latin typeface="Söhne"/>
              </a:rPr>
              <a:t>摩托车的</a:t>
            </a:r>
            <a:r>
              <a:rPr lang="zh-CN" altLang="en-US" sz="1400" b="1" i="0" dirty="0">
                <a:effectLst/>
                <a:latin typeface="Söhne"/>
              </a:rPr>
              <a:t>经济性</a:t>
            </a:r>
            <a:r>
              <a:rPr lang="zh-CN" altLang="en-US" sz="1400" b="0" i="0" dirty="0">
                <a:effectLst/>
                <a:latin typeface="Söhne"/>
              </a:rPr>
              <a:t>和</a:t>
            </a:r>
            <a:r>
              <a:rPr lang="zh-CN" altLang="en-US" sz="1400" b="1" i="0" dirty="0">
                <a:effectLst/>
                <a:latin typeface="Söhne"/>
              </a:rPr>
              <a:t>日常通勤的灵活性</a:t>
            </a:r>
            <a:r>
              <a:rPr lang="zh-CN" altLang="en-US" sz="1400" b="0" i="0" dirty="0">
                <a:effectLst/>
                <a:latin typeface="Söhne"/>
              </a:rPr>
              <a:t>可</a:t>
            </a:r>
            <a:r>
              <a:rPr lang="zh-CN" altLang="en-US" sz="1400" dirty="0">
                <a:latin typeface="Söhne"/>
              </a:rPr>
              <a:t>满足短途出行，印尼消费者对</a:t>
            </a:r>
            <a:r>
              <a:rPr lang="zh-CN" altLang="en-US" sz="1400" b="1" dirty="0">
                <a:latin typeface="Söhne"/>
              </a:rPr>
              <a:t>功率和速度的要求并不高</a:t>
            </a:r>
            <a:endParaRPr lang="en-US" altLang="zh-CN" sz="1400" b="1" dirty="0">
              <a:latin typeface="Söhne"/>
            </a:endParaRPr>
          </a:p>
          <a:p>
            <a:pPr lvl="1">
              <a:lnSpc>
                <a:spcPct val="150000"/>
              </a:lnSpc>
            </a:pPr>
            <a:r>
              <a:rPr lang="zh-CN" altLang="en-US" sz="1400" b="0" i="0" dirty="0">
                <a:effectLst/>
                <a:latin typeface="Söhne"/>
              </a:rPr>
              <a:t>越南地区对双轮车的</a:t>
            </a:r>
            <a:r>
              <a:rPr lang="zh-CN" altLang="en-US" sz="1400" b="1" i="0" dirty="0">
                <a:effectLst/>
                <a:latin typeface="Söhne"/>
              </a:rPr>
              <a:t>外观</a:t>
            </a:r>
            <a:r>
              <a:rPr lang="zh-CN" altLang="en-US" sz="1400" b="0" i="0" dirty="0">
                <a:effectLst/>
                <a:latin typeface="Söhne"/>
              </a:rPr>
              <a:t>看重，喜欢干净整洁、闪亮的摩托车；同时对</a:t>
            </a:r>
            <a:r>
              <a:rPr lang="zh-CN" altLang="en-US" sz="1400" b="1" i="0" dirty="0">
                <a:effectLst/>
                <a:latin typeface="Söhne"/>
              </a:rPr>
              <a:t>使用寿命</a:t>
            </a:r>
            <a:r>
              <a:rPr lang="zh-CN" altLang="en-US" sz="1400" b="0" i="0" dirty="0">
                <a:effectLst/>
                <a:latin typeface="Söhne"/>
              </a:rPr>
              <a:t>更为看重，在越南，摩托车通常会行驶更长的里程，一年行驶</a:t>
            </a:r>
            <a:r>
              <a:rPr lang="en-US" altLang="zh-CN" sz="1400" b="0" i="0" dirty="0">
                <a:effectLst/>
                <a:latin typeface="Söhne"/>
              </a:rPr>
              <a:t>2</a:t>
            </a:r>
            <a:r>
              <a:rPr lang="zh-CN" altLang="en-US" sz="1400" b="0" i="0" dirty="0">
                <a:effectLst/>
                <a:latin typeface="Söhne"/>
              </a:rPr>
              <a:t>万至</a:t>
            </a:r>
            <a:r>
              <a:rPr lang="en-US" altLang="zh-CN" sz="1400" b="0" i="0" dirty="0">
                <a:effectLst/>
                <a:latin typeface="Söhne"/>
              </a:rPr>
              <a:t>4</a:t>
            </a:r>
            <a:r>
              <a:rPr lang="zh-CN" altLang="en-US" sz="1400" b="0" i="0" dirty="0">
                <a:effectLst/>
                <a:latin typeface="Söhne"/>
              </a:rPr>
              <a:t>万公里，它们几乎像汽车一样使用</a:t>
            </a:r>
            <a:endParaRPr lang="en-US" altLang="zh-CN" sz="1400" b="0" i="0" dirty="0">
              <a:effectLst/>
              <a:latin typeface="Söhne"/>
            </a:endParaRPr>
          </a:p>
          <a:p>
            <a:pPr lvl="1">
              <a:lnSpc>
                <a:spcPct val="150000"/>
              </a:lnSpc>
            </a:pPr>
            <a:r>
              <a:rPr lang="zh-CN" altLang="en-US" sz="1400" dirty="0">
                <a:latin typeface="Söhne"/>
              </a:rPr>
              <a:t>马来西亚的消费能力较高，而主要消费群体为年轻人群，</a:t>
            </a:r>
            <a:r>
              <a:rPr lang="zh-CN" altLang="en-US" sz="1400" b="1" dirty="0">
                <a:latin typeface="Söhne"/>
              </a:rPr>
              <a:t>价格优惠、新款产品</a:t>
            </a:r>
            <a:r>
              <a:rPr lang="zh-CN" altLang="en-US" sz="1400" dirty="0">
                <a:latin typeface="Söhne"/>
              </a:rPr>
              <a:t>会对年轻人产生吸引</a:t>
            </a:r>
            <a:endParaRPr lang="en-US" altLang="zh-CN" sz="1400" dirty="0">
              <a:latin typeface="Söhne"/>
            </a:endParaRPr>
          </a:p>
          <a:p>
            <a:pPr lvl="1">
              <a:lnSpc>
                <a:spcPct val="150000"/>
              </a:lnSpc>
            </a:pPr>
            <a:r>
              <a:rPr lang="zh-CN" altLang="en-US" sz="1400" b="0" i="0" dirty="0">
                <a:effectLst/>
                <a:latin typeface="Söhne"/>
              </a:rPr>
              <a:t>菲律宾人口较为分散，因此对</a:t>
            </a:r>
            <a:r>
              <a:rPr lang="zh-CN" altLang="en-US" sz="1400" b="1" i="0" dirty="0">
                <a:effectLst/>
                <a:latin typeface="Söhne"/>
              </a:rPr>
              <a:t>长续航、大电池容量</a:t>
            </a:r>
            <a:r>
              <a:rPr lang="zh-CN" altLang="en-US" sz="1400" b="0" i="0" dirty="0">
                <a:effectLst/>
                <a:latin typeface="Söhne"/>
              </a:rPr>
              <a:t>的二轮车需求更高</a:t>
            </a:r>
            <a:endParaRPr lang="en-US" altLang="zh-CN" sz="1400" b="0" i="0" dirty="0">
              <a:effectLst/>
              <a:latin typeface="Söhne"/>
            </a:endParaRPr>
          </a:p>
        </p:txBody>
      </p:sp>
      <p:sp>
        <p:nvSpPr>
          <p:cNvPr id="4" name="文本框 3">
            <a:extLst>
              <a:ext uri="{FF2B5EF4-FFF2-40B4-BE49-F238E27FC236}">
                <a16:creationId xmlns:a16="http://schemas.microsoft.com/office/drawing/2014/main" id="{2DD9A555-7B05-7D49-9428-563FA04F9C2A}"/>
              </a:ext>
            </a:extLst>
          </p:cNvPr>
          <p:cNvSpPr txBox="1"/>
          <p:nvPr/>
        </p:nvSpPr>
        <p:spPr>
          <a:xfrm>
            <a:off x="441960" y="6611779"/>
            <a:ext cx="4408579" cy="246221"/>
          </a:xfrm>
          <a:prstGeom prst="rect">
            <a:avLst/>
          </a:prstGeom>
          <a:noFill/>
        </p:spPr>
        <p:txBody>
          <a:bodyPr wrap="none" rtlCol="0">
            <a:spAutoFit/>
          </a:bodyPr>
          <a:lstStyle/>
          <a:p>
            <a:r>
              <a:rPr lang="zh-CN" altLang="en-US" sz="1000" dirty="0">
                <a:latin typeface="微软雅黑" panose="020B0503020204020204" pitchFamily="34" charset="-122"/>
                <a:ea typeface="微软雅黑" panose="020B0503020204020204" pitchFamily="34" charset="-122"/>
              </a:rPr>
              <a:t>数据来源：</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万字长文，读懂东南亚电动二轮车市场</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7</a:t>
            </a:r>
            <a:r>
              <a:rPr lang="zh-CN" altLang="en-US" sz="1000" dirty="0">
                <a:latin typeface="微软雅黑" panose="020B0503020204020204" pitchFamily="34" charset="-122"/>
                <a:ea typeface="微软雅黑" panose="020B0503020204020204" pitchFamily="34" charset="-122"/>
              </a:rPr>
              <a:t>点</a:t>
            </a:r>
            <a:r>
              <a:rPr lang="en-US" altLang="zh-CN" sz="1000" dirty="0">
                <a:latin typeface="微软雅黑" panose="020B0503020204020204" pitchFamily="34" charset="-122"/>
                <a:ea typeface="微软雅黑" panose="020B0503020204020204" pitchFamily="34" charset="-122"/>
              </a:rPr>
              <a:t>5</a:t>
            </a:r>
            <a:r>
              <a:rPr lang="zh-CN" altLang="en-US" sz="1000" dirty="0">
                <a:latin typeface="微软雅黑" panose="020B0503020204020204" pitchFamily="34" charset="-122"/>
                <a:ea typeface="微软雅黑" panose="020B0503020204020204" pitchFamily="34" charset="-122"/>
              </a:rPr>
              <a:t>度，</a:t>
            </a:r>
            <a:r>
              <a:rPr lang="en-US" altLang="zh-CN" sz="1000" dirty="0">
                <a:latin typeface="微软雅黑" panose="020B0503020204020204" pitchFamily="34" charset="-122"/>
                <a:ea typeface="微软雅黑" panose="020B0503020204020204" pitchFamily="34" charset="-122"/>
              </a:rPr>
              <a:t>2023.10</a:t>
            </a:r>
            <a:endParaRPr lang="zh-CN" altLang="en-US" sz="1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4640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CDCE42-9392-58D4-A88B-AA032C9A8C88}"/>
              </a:ext>
            </a:extLst>
          </p:cNvPr>
          <p:cNvSpPr>
            <a:spLocks noGrp="1"/>
          </p:cNvSpPr>
          <p:nvPr>
            <p:ph type="title"/>
          </p:nvPr>
        </p:nvSpPr>
        <p:spPr/>
        <p:txBody>
          <a:bodyPr/>
          <a:lstStyle/>
          <a:p>
            <a:r>
              <a:rPr lang="zh-CN" altLang="en-US" dirty="0"/>
              <a:t>目标消费者 </a:t>
            </a:r>
            <a:r>
              <a:rPr lang="en-US" altLang="zh-CN" sz="2000" dirty="0"/>
              <a:t>- B</a:t>
            </a:r>
            <a:r>
              <a:rPr lang="zh-CN" altLang="en-US" sz="2000" dirty="0"/>
              <a:t>端消费主要来源于企业采购，例如配送公司、餐饮公司、网约车服务等</a:t>
            </a:r>
          </a:p>
        </p:txBody>
      </p:sp>
      <p:sp>
        <p:nvSpPr>
          <p:cNvPr id="4" name="内容占位符 3">
            <a:extLst>
              <a:ext uri="{FF2B5EF4-FFF2-40B4-BE49-F238E27FC236}">
                <a16:creationId xmlns:a16="http://schemas.microsoft.com/office/drawing/2014/main" id="{E2D167EA-2C58-BE1A-12A4-14BFBF786767}"/>
              </a:ext>
            </a:extLst>
          </p:cNvPr>
          <p:cNvSpPr>
            <a:spLocks noGrp="1"/>
          </p:cNvSpPr>
          <p:nvPr>
            <p:ph idx="1"/>
          </p:nvPr>
        </p:nvSpPr>
        <p:spPr/>
        <p:txBody>
          <a:bodyPr/>
          <a:lstStyle/>
          <a:p>
            <a:pPr>
              <a:lnSpc>
                <a:spcPct val="150000"/>
              </a:lnSpc>
            </a:pPr>
            <a:r>
              <a:rPr lang="en-US" altLang="zh-CN" dirty="0"/>
              <a:t>To B</a:t>
            </a:r>
            <a:r>
              <a:rPr lang="zh-CN" altLang="en-US" dirty="0"/>
              <a:t>端企业，主要被运用于配送服务、共享经济和企业车队，尤其是外卖、快递以及网约车服务，不少电动二轮车玩家已经通过</a:t>
            </a:r>
            <a:r>
              <a:rPr lang="en-US" altLang="zh-CN" dirty="0"/>
              <a:t>B</a:t>
            </a:r>
            <a:r>
              <a:rPr lang="zh-CN" altLang="en-US" dirty="0"/>
              <a:t>端合作打开了更广阔的市场，例如在印尼地区</a:t>
            </a:r>
            <a:r>
              <a:rPr lang="en-US" altLang="zh-CN" dirty="0"/>
              <a:t>Grab</a:t>
            </a:r>
            <a:r>
              <a:rPr lang="zh-CN" altLang="en-US" dirty="0"/>
              <a:t>与</a:t>
            </a:r>
            <a:r>
              <a:rPr lang="en-US" altLang="zh-CN" dirty="0" err="1"/>
              <a:t>Viar</a:t>
            </a:r>
            <a:r>
              <a:rPr lang="en-US" altLang="zh-CN" dirty="0"/>
              <a:t> Motor</a:t>
            </a:r>
            <a:r>
              <a:rPr lang="zh-CN" altLang="en-US" dirty="0"/>
              <a:t>和</a:t>
            </a:r>
            <a:r>
              <a:rPr lang="en-US" altLang="zh-CN" dirty="0"/>
              <a:t>SWAP</a:t>
            </a:r>
            <a:r>
              <a:rPr lang="zh-CN" altLang="en-US" dirty="0"/>
              <a:t>的合作突出了电动摩托车在配送服务中的应用，其中</a:t>
            </a:r>
            <a:r>
              <a:rPr lang="en-US" altLang="zh-CN" dirty="0"/>
              <a:t>SMOOT </a:t>
            </a:r>
            <a:r>
              <a:rPr lang="en-US" altLang="zh-CN" dirty="0" err="1"/>
              <a:t>Tempur</a:t>
            </a:r>
            <a:r>
              <a:rPr lang="zh-CN" altLang="en-US" dirty="0"/>
              <a:t>车型的推出，配备了电池更换系统，提高了运营效率</a:t>
            </a:r>
          </a:p>
        </p:txBody>
      </p:sp>
      <p:graphicFrame>
        <p:nvGraphicFramePr>
          <p:cNvPr id="5" name="表格 4">
            <a:extLst>
              <a:ext uri="{FF2B5EF4-FFF2-40B4-BE49-F238E27FC236}">
                <a16:creationId xmlns:a16="http://schemas.microsoft.com/office/drawing/2014/main" id="{26D26CC9-0DA2-DE7C-2A27-E5E6A7D1E3E8}"/>
              </a:ext>
            </a:extLst>
          </p:cNvPr>
          <p:cNvGraphicFramePr>
            <a:graphicFrameLocks noGrp="1"/>
          </p:cNvGraphicFramePr>
          <p:nvPr>
            <p:extLst>
              <p:ext uri="{D42A27DB-BD31-4B8C-83A1-F6EECF244321}">
                <p14:modId xmlns:p14="http://schemas.microsoft.com/office/powerpoint/2010/main" val="2863706350"/>
              </p:ext>
            </p:extLst>
          </p:nvPr>
        </p:nvGraphicFramePr>
        <p:xfrm>
          <a:off x="1382937" y="3093829"/>
          <a:ext cx="9426126" cy="2471946"/>
        </p:xfrm>
        <a:graphic>
          <a:graphicData uri="http://schemas.openxmlformats.org/drawingml/2006/table">
            <a:tbl>
              <a:tblPr firstRow="1" bandRow="1">
                <a:tableStyleId>{073A0DAA-6AF3-43AB-8588-CEC1D06C72B9}</a:tableStyleId>
              </a:tblPr>
              <a:tblGrid>
                <a:gridCol w="2397612">
                  <a:extLst>
                    <a:ext uri="{9D8B030D-6E8A-4147-A177-3AD203B41FA5}">
                      <a16:colId xmlns:a16="http://schemas.microsoft.com/office/drawing/2014/main" val="1016770935"/>
                    </a:ext>
                  </a:extLst>
                </a:gridCol>
                <a:gridCol w="3514257">
                  <a:extLst>
                    <a:ext uri="{9D8B030D-6E8A-4147-A177-3AD203B41FA5}">
                      <a16:colId xmlns:a16="http://schemas.microsoft.com/office/drawing/2014/main" val="261360161"/>
                    </a:ext>
                  </a:extLst>
                </a:gridCol>
                <a:gridCol w="3514257">
                  <a:extLst>
                    <a:ext uri="{9D8B030D-6E8A-4147-A177-3AD203B41FA5}">
                      <a16:colId xmlns:a16="http://schemas.microsoft.com/office/drawing/2014/main" val="2895930903"/>
                    </a:ext>
                  </a:extLst>
                </a:gridCol>
              </a:tblGrid>
              <a:tr h="414795">
                <a:tc>
                  <a:txBody>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主体</a:t>
                      </a:r>
                    </a:p>
                  </a:txBody>
                  <a:tcPr anchor="ctr"/>
                </a:tc>
                <a:tc>
                  <a:txBody>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合作目的</a:t>
                      </a:r>
                    </a:p>
                  </a:txBody>
                  <a:tcPr anchor="ctr"/>
                </a:tc>
                <a:tc>
                  <a:txBody>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购买因素</a:t>
                      </a:r>
                    </a:p>
                  </a:txBody>
                  <a:tcPr anchor="ctr"/>
                </a:tc>
                <a:extLst>
                  <a:ext uri="{0D108BD9-81ED-4DB2-BD59-A6C34878D82A}">
                    <a16:rowId xmlns:a16="http://schemas.microsoft.com/office/drawing/2014/main" val="3120766596"/>
                  </a:ext>
                </a:extLst>
              </a:tr>
              <a:tr h="685717">
                <a:tc>
                  <a:txBody>
                    <a:bodyPr/>
                    <a:lstStyle/>
                    <a:p>
                      <a:pPr algn="ctr"/>
                      <a:r>
                        <a:rPr lang="zh-CN" altLang="en-US" sz="1200" dirty="0">
                          <a:solidFill>
                            <a:srgbClr val="1C1C1C"/>
                          </a:solidFill>
                          <a:latin typeface="微软雅黑" panose="020B0503020204020204" pitchFamily="34" charset="-122"/>
                          <a:ea typeface="微软雅黑" panose="020B0503020204020204" pitchFamily="34" charset="-122"/>
                        </a:rPr>
                        <a:t>快递</a:t>
                      </a:r>
                      <a:r>
                        <a:rPr lang="en-US" altLang="zh-CN" sz="1200" dirty="0">
                          <a:solidFill>
                            <a:srgbClr val="1C1C1C"/>
                          </a:solidFill>
                          <a:latin typeface="微软雅黑" panose="020B0503020204020204" pitchFamily="34" charset="-122"/>
                          <a:ea typeface="微软雅黑" panose="020B0503020204020204" pitchFamily="34" charset="-122"/>
                        </a:rPr>
                        <a:t>/</a:t>
                      </a:r>
                      <a:r>
                        <a:rPr lang="zh-CN" altLang="en-US" sz="1200" dirty="0">
                          <a:solidFill>
                            <a:srgbClr val="1C1C1C"/>
                          </a:solidFill>
                          <a:latin typeface="微软雅黑" panose="020B0503020204020204" pitchFamily="34" charset="-122"/>
                          <a:ea typeface="微软雅黑" panose="020B0503020204020204" pitchFamily="34" charset="-122"/>
                        </a:rPr>
                        <a:t>外卖</a:t>
                      </a:r>
                      <a:endParaRPr lang="en-US" altLang="zh-CN" sz="1200" dirty="0">
                        <a:solidFill>
                          <a:srgbClr val="1C1C1C"/>
                        </a:solidFill>
                        <a:latin typeface="微软雅黑" panose="020B0503020204020204" pitchFamily="34" charset="-122"/>
                        <a:ea typeface="微软雅黑" panose="020B0503020204020204" pitchFamily="34" charset="-122"/>
                      </a:endParaRPr>
                    </a:p>
                    <a:p>
                      <a:pPr algn="ctr"/>
                      <a:r>
                        <a:rPr lang="zh-CN" altLang="en-US" sz="1200" dirty="0">
                          <a:solidFill>
                            <a:srgbClr val="1C1C1C"/>
                          </a:solidFill>
                          <a:latin typeface="微软雅黑" panose="020B0503020204020204" pitchFamily="34" charset="-122"/>
                          <a:ea typeface="微软雅黑" panose="020B0503020204020204" pitchFamily="34" charset="-122"/>
                        </a:rPr>
                        <a:t>打车平台</a:t>
                      </a:r>
                    </a:p>
                  </a:txBody>
                  <a:tcPr anchor="ctr"/>
                </a:tc>
                <a:tc>
                  <a:txBody>
                    <a:bodyPr/>
                    <a:lstStyle/>
                    <a:p>
                      <a:pPr algn="ctr"/>
                      <a:r>
                        <a:rPr lang="zh-CN" altLang="en-US" sz="1200" dirty="0">
                          <a:solidFill>
                            <a:srgbClr val="1C1C1C"/>
                          </a:solidFill>
                          <a:latin typeface="微软雅黑" panose="020B0503020204020204" pitchFamily="34" charset="-122"/>
                          <a:ea typeface="微软雅黑" panose="020B0503020204020204" pitchFamily="34" charset="-122"/>
                        </a:rPr>
                        <a:t>迎合政府政策</a:t>
                      </a:r>
                      <a:endParaRPr lang="en-US" altLang="zh-CN" sz="1200" dirty="0">
                        <a:solidFill>
                          <a:srgbClr val="1C1C1C"/>
                        </a:solidFill>
                        <a:latin typeface="微软雅黑" panose="020B0503020204020204" pitchFamily="34" charset="-122"/>
                        <a:ea typeface="微软雅黑" panose="020B0503020204020204" pitchFamily="34" charset="-122"/>
                      </a:endParaRPr>
                    </a:p>
                    <a:p>
                      <a:pPr algn="ctr"/>
                      <a:r>
                        <a:rPr lang="zh-CN" altLang="en-US" sz="1200" dirty="0">
                          <a:solidFill>
                            <a:srgbClr val="1C1C1C"/>
                          </a:solidFill>
                          <a:latin typeface="微软雅黑" panose="020B0503020204020204" pitchFamily="34" charset="-122"/>
                          <a:ea typeface="微软雅黑" panose="020B0503020204020204" pitchFamily="34" charset="-122"/>
                        </a:rPr>
                        <a:t>服务体验升级</a:t>
                      </a:r>
                      <a:endParaRPr lang="en-US" altLang="zh-CN" sz="1200" dirty="0">
                        <a:solidFill>
                          <a:srgbClr val="1C1C1C"/>
                        </a:solidFill>
                        <a:latin typeface="微软雅黑" panose="020B0503020204020204" pitchFamily="34" charset="-122"/>
                        <a:ea typeface="微软雅黑" panose="020B0503020204020204" pitchFamily="34" charset="-122"/>
                      </a:endParaRPr>
                    </a:p>
                    <a:p>
                      <a:pPr algn="ctr"/>
                      <a:r>
                        <a:rPr lang="zh-CN" altLang="en-US" sz="1200" dirty="0">
                          <a:solidFill>
                            <a:srgbClr val="1C1C1C"/>
                          </a:solidFill>
                          <a:latin typeface="微软雅黑" panose="020B0503020204020204" pitchFamily="34" charset="-122"/>
                          <a:ea typeface="微软雅黑" panose="020B0503020204020204" pitchFamily="34" charset="-122"/>
                        </a:rPr>
                        <a:t>员工关怀</a:t>
                      </a:r>
                    </a:p>
                  </a:txBody>
                  <a:tcPr anchor="ctr"/>
                </a:tc>
                <a:tc row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1C1C1C"/>
                          </a:solidFill>
                          <a:latin typeface="微软雅黑" panose="020B0503020204020204" pitchFamily="34" charset="-122"/>
                          <a:ea typeface="微软雅黑" panose="020B0503020204020204" pitchFamily="34" charset="-122"/>
                        </a:rPr>
                        <a:t>速度及功率</a:t>
                      </a:r>
                      <a:endParaRPr lang="en-US" altLang="zh-CN" sz="1200" dirty="0">
                        <a:solidFill>
                          <a:srgbClr val="1C1C1C"/>
                        </a:solidFill>
                        <a:latin typeface="微软雅黑" panose="020B0503020204020204" pitchFamily="34" charset="-122"/>
                        <a:ea typeface="微软雅黑" panose="020B0503020204020204" pitchFamily="34" charset="-122"/>
                      </a:endParaRPr>
                    </a:p>
                    <a:p>
                      <a:pPr algn="ctr"/>
                      <a:r>
                        <a:rPr lang="zh-CN" altLang="en-US" sz="1200" dirty="0">
                          <a:solidFill>
                            <a:srgbClr val="1C1C1C"/>
                          </a:solidFill>
                          <a:latin typeface="微软雅黑" panose="020B0503020204020204" pitchFamily="34" charset="-122"/>
                          <a:ea typeface="微软雅黑" panose="020B0503020204020204" pitchFamily="34" charset="-122"/>
                        </a:rPr>
                        <a:t>安全性</a:t>
                      </a:r>
                      <a:endParaRPr lang="en-US" altLang="zh-CN" sz="1200" dirty="0">
                        <a:solidFill>
                          <a:srgbClr val="1C1C1C"/>
                        </a:solidFill>
                        <a:latin typeface="微软雅黑" panose="020B0503020204020204" pitchFamily="34" charset="-122"/>
                        <a:ea typeface="微软雅黑" panose="020B0503020204020204" pitchFamily="34" charset="-122"/>
                      </a:endParaRPr>
                    </a:p>
                    <a:p>
                      <a:pPr algn="ctr"/>
                      <a:r>
                        <a:rPr lang="zh-CN" altLang="en-US" sz="1200" dirty="0">
                          <a:solidFill>
                            <a:srgbClr val="1C1C1C"/>
                          </a:solidFill>
                          <a:latin typeface="微软雅黑" panose="020B0503020204020204" pitchFamily="34" charset="-122"/>
                          <a:ea typeface="微软雅黑" panose="020B0503020204020204" pitchFamily="34" charset="-122"/>
                        </a:rPr>
                        <a:t>续航、使用寿命</a:t>
                      </a:r>
                      <a:endParaRPr lang="en-US" altLang="zh-CN" sz="1200" dirty="0">
                        <a:solidFill>
                          <a:srgbClr val="1C1C1C"/>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766806369"/>
                  </a:ext>
                </a:extLst>
              </a:tr>
              <a:tr h="685717">
                <a:tc>
                  <a:txBody>
                    <a:bodyPr/>
                    <a:lstStyle/>
                    <a:p>
                      <a:pPr algn="ctr"/>
                      <a:r>
                        <a:rPr lang="zh-CN" altLang="en-US" sz="1200" dirty="0">
                          <a:solidFill>
                            <a:srgbClr val="1C1C1C"/>
                          </a:solidFill>
                          <a:latin typeface="微软雅黑" panose="020B0503020204020204" pitchFamily="34" charset="-122"/>
                          <a:ea typeface="微软雅黑" panose="020B0503020204020204" pitchFamily="34" charset="-122"/>
                        </a:rPr>
                        <a:t>国际连锁餐饮</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zh-CN" altLang="en-US" sz="1200" dirty="0">
                          <a:solidFill>
                            <a:srgbClr val="1C1C1C"/>
                          </a:solidFill>
                          <a:latin typeface="微软雅黑" panose="020B0503020204020204" pitchFamily="34" charset="-122"/>
                          <a:ea typeface="微软雅黑" panose="020B0503020204020204" pitchFamily="34" charset="-122"/>
                        </a:rPr>
                        <a:t>提升外送服务安全</a:t>
                      </a:r>
                      <a:r>
                        <a:rPr lang="en-US" altLang="zh-CN" sz="1200" dirty="0">
                          <a:solidFill>
                            <a:srgbClr val="1C1C1C"/>
                          </a:solidFill>
                          <a:latin typeface="微软雅黑" panose="020B0503020204020204" pitchFamily="34" charset="-122"/>
                          <a:ea typeface="微软雅黑" panose="020B0503020204020204" pitchFamily="34" charset="-122"/>
                        </a:rPr>
                        <a:t>+</a:t>
                      </a:r>
                      <a:r>
                        <a:rPr lang="zh-CN" altLang="en-US" sz="1200" dirty="0">
                          <a:solidFill>
                            <a:srgbClr val="1C1C1C"/>
                          </a:solidFill>
                          <a:latin typeface="微软雅黑" panose="020B0503020204020204" pitchFamily="34" charset="-122"/>
                          <a:ea typeface="微软雅黑" panose="020B0503020204020204" pitchFamily="34" charset="-122"/>
                        </a:rPr>
                        <a:t>体验</a:t>
                      </a:r>
                      <a:endParaRPr lang="en-US" altLang="zh-CN" sz="1200" dirty="0">
                        <a:solidFill>
                          <a:srgbClr val="1C1C1C"/>
                        </a:solidFill>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zh-CN" altLang="en-US" sz="1200" dirty="0">
                          <a:solidFill>
                            <a:srgbClr val="1C1C1C"/>
                          </a:solidFill>
                          <a:latin typeface="微软雅黑" panose="020B0503020204020204" pitchFamily="34" charset="-122"/>
                          <a:ea typeface="微软雅黑" panose="020B0503020204020204" pitchFamily="34" charset="-122"/>
                        </a:rPr>
                        <a:t>保护品牌口碑</a:t>
                      </a:r>
                    </a:p>
                  </a:txBody>
                  <a:tcPr anchor="ctr"/>
                </a:tc>
                <a:tc v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lang="zh-CN" altLang="en-US" sz="1200" dirty="0">
                        <a:solidFill>
                          <a:srgbClr val="1C1C1C"/>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4122851762"/>
                  </a:ext>
                </a:extLst>
              </a:tr>
              <a:tr h="685717">
                <a:tc>
                  <a:txBody>
                    <a:bodyPr/>
                    <a:lstStyle/>
                    <a:p>
                      <a:pPr algn="ctr"/>
                      <a:r>
                        <a:rPr lang="zh-CN" altLang="en-US" sz="1200" dirty="0">
                          <a:solidFill>
                            <a:srgbClr val="1C1C1C"/>
                          </a:solidFill>
                          <a:latin typeface="微软雅黑" panose="020B0503020204020204" pitchFamily="34" charset="-122"/>
                          <a:ea typeface="微软雅黑" panose="020B0503020204020204" pitchFamily="34" charset="-122"/>
                        </a:rPr>
                        <a:t>本地区域餐饮</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zh-CN" altLang="en-US" sz="1200" dirty="0">
                          <a:solidFill>
                            <a:srgbClr val="1C1C1C"/>
                          </a:solidFill>
                          <a:latin typeface="微软雅黑" panose="020B0503020204020204" pitchFamily="34" charset="-122"/>
                          <a:ea typeface="微软雅黑" panose="020B0503020204020204" pitchFamily="34" charset="-122"/>
                        </a:rPr>
                        <a:t>降本提效</a:t>
                      </a:r>
                      <a:endParaRPr lang="en-US" altLang="zh-CN" sz="1200" dirty="0">
                        <a:solidFill>
                          <a:srgbClr val="1C1C1C"/>
                        </a:solidFill>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zh-CN" altLang="en-US" sz="1200" dirty="0">
                          <a:solidFill>
                            <a:srgbClr val="1C1C1C"/>
                          </a:solidFill>
                          <a:latin typeface="微软雅黑" panose="020B0503020204020204" pitchFamily="34" charset="-122"/>
                          <a:ea typeface="微软雅黑" panose="020B0503020204020204" pitchFamily="34" charset="-122"/>
                        </a:rPr>
                        <a:t>提升营业额与社区内口碑</a:t>
                      </a:r>
                    </a:p>
                  </a:txBody>
                  <a:tcPr anchor="ctr"/>
                </a:tc>
                <a:tc vMerge="1">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panose="020B0604020202020204"/>
                        <a:buNone/>
                        <a:defRPr/>
                      </a:pPr>
                      <a:endParaRPr lang="zh-CN" altLang="en-US" sz="1200" dirty="0">
                        <a:solidFill>
                          <a:srgbClr val="1C1C1C"/>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787427174"/>
                  </a:ext>
                </a:extLst>
              </a:tr>
            </a:tbl>
          </a:graphicData>
        </a:graphic>
      </p:graphicFrame>
      <p:sp>
        <p:nvSpPr>
          <p:cNvPr id="6" name="文本框 5">
            <a:extLst>
              <a:ext uri="{FF2B5EF4-FFF2-40B4-BE49-F238E27FC236}">
                <a16:creationId xmlns:a16="http://schemas.microsoft.com/office/drawing/2014/main" id="{2E0DB904-CC81-D5E0-72E8-9F81D4431194}"/>
              </a:ext>
            </a:extLst>
          </p:cNvPr>
          <p:cNvSpPr txBox="1"/>
          <p:nvPr/>
        </p:nvSpPr>
        <p:spPr>
          <a:xfrm>
            <a:off x="441960" y="6611779"/>
            <a:ext cx="5917004" cy="246221"/>
          </a:xfrm>
          <a:prstGeom prst="rect">
            <a:avLst/>
          </a:prstGeom>
          <a:noFill/>
        </p:spPr>
        <p:txBody>
          <a:bodyPr wrap="none" rtlCol="0">
            <a:spAutoFit/>
          </a:bodyPr>
          <a:lstStyle/>
          <a:p>
            <a:r>
              <a:rPr lang="zh-CN" altLang="en-US" sz="1000" dirty="0">
                <a:latin typeface="微软雅黑" panose="020B0503020204020204" pitchFamily="34" charset="-122"/>
                <a:ea typeface="微软雅黑" panose="020B0503020204020204" pitchFamily="34" charset="-122"/>
              </a:rPr>
              <a:t>数据来源：</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万字长文，读懂东南亚电动二轮车市场</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7</a:t>
            </a:r>
            <a:r>
              <a:rPr lang="zh-CN" altLang="en-US" sz="1000" dirty="0">
                <a:latin typeface="微软雅黑" panose="020B0503020204020204" pitchFamily="34" charset="-122"/>
                <a:ea typeface="微软雅黑" panose="020B0503020204020204" pitchFamily="34" charset="-122"/>
              </a:rPr>
              <a:t>点</a:t>
            </a:r>
            <a:r>
              <a:rPr lang="en-US" altLang="zh-CN" sz="1000" dirty="0">
                <a:latin typeface="微软雅黑" panose="020B0503020204020204" pitchFamily="34" charset="-122"/>
                <a:ea typeface="微软雅黑" panose="020B0503020204020204" pitchFamily="34" charset="-122"/>
              </a:rPr>
              <a:t>5</a:t>
            </a:r>
            <a:r>
              <a:rPr lang="zh-CN" altLang="en-US" sz="1000" dirty="0">
                <a:latin typeface="微软雅黑" panose="020B0503020204020204" pitchFamily="34" charset="-122"/>
                <a:ea typeface="微软雅黑" panose="020B0503020204020204" pitchFamily="34" charset="-122"/>
              </a:rPr>
              <a:t>度，</a:t>
            </a:r>
            <a:r>
              <a:rPr lang="en-US" altLang="zh-CN" sz="1000" dirty="0">
                <a:latin typeface="微软雅黑" panose="020B0503020204020204" pitchFamily="34" charset="-122"/>
                <a:ea typeface="微软雅黑" panose="020B0503020204020204" pitchFamily="34" charset="-122"/>
              </a:rPr>
              <a:t>2023.10</a:t>
            </a:r>
            <a:r>
              <a:rPr lang="zh-CN" altLang="en-US" sz="1000" dirty="0">
                <a:latin typeface="微软雅黑" panose="020B0503020204020204" pitchFamily="34" charset="-122"/>
                <a:ea typeface="微软雅黑" panose="020B0503020204020204" pitchFamily="34" charset="-122"/>
              </a:rPr>
              <a:t>；当地访谈调研，</a:t>
            </a:r>
            <a:r>
              <a:rPr lang="en-US" altLang="zh-CN" sz="1000" dirty="0">
                <a:latin typeface="微软雅黑" panose="020B0503020204020204" pitchFamily="34" charset="-122"/>
                <a:ea typeface="微软雅黑" panose="020B0503020204020204" pitchFamily="34" charset="-122"/>
              </a:rPr>
              <a:t>2023.11</a:t>
            </a:r>
            <a:endParaRPr lang="zh-CN" altLang="en-US" sz="1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1481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4A5F9F-8403-5DDA-EA9B-BB3C6034F316}"/>
              </a:ext>
            </a:extLst>
          </p:cNvPr>
          <p:cNvSpPr>
            <a:spLocks noGrp="1"/>
          </p:cNvSpPr>
          <p:nvPr>
            <p:ph type="title"/>
          </p:nvPr>
        </p:nvSpPr>
        <p:spPr/>
        <p:txBody>
          <a:bodyPr/>
          <a:lstStyle/>
          <a:p>
            <a:r>
              <a:rPr lang="zh-CN" altLang="en-US" dirty="0">
                <a:solidFill>
                  <a:schemeClr val="bg1"/>
                </a:solidFill>
              </a:rPr>
              <a:t>引言</a:t>
            </a:r>
          </a:p>
        </p:txBody>
      </p:sp>
      <p:sp>
        <p:nvSpPr>
          <p:cNvPr id="3" name="内容占位符 2">
            <a:extLst>
              <a:ext uri="{FF2B5EF4-FFF2-40B4-BE49-F238E27FC236}">
                <a16:creationId xmlns:a16="http://schemas.microsoft.com/office/drawing/2014/main" id="{1ED72C2D-34B1-4109-F538-3AAEF35D646A}"/>
              </a:ext>
            </a:extLst>
          </p:cNvPr>
          <p:cNvSpPr>
            <a:spLocks noGrp="1"/>
          </p:cNvSpPr>
          <p:nvPr>
            <p:ph idx="1"/>
          </p:nvPr>
        </p:nvSpPr>
        <p:spPr/>
        <p:txBody>
          <a:bodyPr>
            <a:normAutofit/>
          </a:bodyPr>
          <a:lstStyle/>
          <a:p>
            <a:pPr algn="l">
              <a:lnSpc>
                <a:spcPct val="150000"/>
              </a:lnSpc>
            </a:pPr>
            <a:r>
              <a:rPr lang="zh-CN" altLang="en-US" sz="1600" b="0" i="0" dirty="0">
                <a:solidFill>
                  <a:schemeClr val="bg1"/>
                </a:solidFill>
                <a:effectLst/>
                <a:latin typeface="Söhne"/>
              </a:rPr>
              <a:t>在全球化的大背景下，东南亚市场以其独特的地理位置、人口结构、经济发展水平和文化多样性，成为国际品牌扩张的新疆域。特别是在双轮电动车市场，随着环保意识的提升和技术进步，电动车已经成为未来交通工具的重要方向。本研究旨在探索品牌进入东南亚市场时的策略建议，特别是在快速发展中的双轮电动车领域。</a:t>
            </a:r>
          </a:p>
          <a:p>
            <a:pPr algn="l">
              <a:lnSpc>
                <a:spcPct val="150000"/>
              </a:lnSpc>
            </a:pPr>
            <a:r>
              <a:rPr lang="zh-CN" altLang="en-US" sz="1600" b="0" i="0" dirty="0">
                <a:solidFill>
                  <a:schemeClr val="bg1"/>
                </a:solidFill>
                <a:effectLst/>
                <a:latin typeface="Söhne"/>
              </a:rPr>
              <a:t>东南亚地区具有人口密集、城市化进程快、交通拥堵等特点，这些因素都促使该地区对更高效、环保的交通方式产生强烈需求。双轮电动车以其独特的优势，如低碳排放、高能效和较低的运营成本，符合这一需求。然而，该市场也面临着复杂多变的政策环境、激烈的竞争格局以及消费者习惯等挑战。因此，本研究通过对东南亚市场的深入分析，提出了具体的市场进入策略，以帮助相关品牌有效应对这些挑战，实现在该地区的持续增长和成功扩张。</a:t>
            </a:r>
          </a:p>
        </p:txBody>
      </p:sp>
      <p:sp>
        <p:nvSpPr>
          <p:cNvPr id="6" name="矩形 5">
            <a:extLst>
              <a:ext uri="{FF2B5EF4-FFF2-40B4-BE49-F238E27FC236}">
                <a16:creationId xmlns:a16="http://schemas.microsoft.com/office/drawing/2014/main" id="{04D0B6CE-D70A-19A0-7F47-767B88567E92}"/>
              </a:ext>
            </a:extLst>
          </p:cNvPr>
          <p:cNvSpPr/>
          <p:nvPr/>
        </p:nvSpPr>
        <p:spPr>
          <a:xfrm>
            <a:off x="0" y="846090"/>
            <a:ext cx="12192000" cy="1264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491603A-26DC-4BE2-A6F4-10186408FE25}"/>
              </a:ext>
            </a:extLst>
          </p:cNvPr>
          <p:cNvSpPr/>
          <p:nvPr/>
        </p:nvSpPr>
        <p:spPr>
          <a:xfrm>
            <a:off x="0" y="0"/>
            <a:ext cx="301557" cy="1264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0189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50120E6-BC98-A01E-E3B1-E48103FB68BC}"/>
              </a:ext>
            </a:extLst>
          </p:cNvPr>
          <p:cNvSpPr/>
          <p:nvPr/>
        </p:nvSpPr>
        <p:spPr>
          <a:xfrm>
            <a:off x="0" y="0"/>
            <a:ext cx="6096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64A299A4-2467-32FA-E526-60B5DEB318A4}"/>
              </a:ext>
            </a:extLst>
          </p:cNvPr>
          <p:cNvSpPr txBox="1"/>
          <p:nvPr/>
        </p:nvSpPr>
        <p:spPr>
          <a:xfrm flipH="1">
            <a:off x="1714500" y="638175"/>
            <a:ext cx="3981450" cy="1846659"/>
          </a:xfrm>
          <a:prstGeom prst="rect">
            <a:avLst/>
          </a:prstGeom>
          <a:noFill/>
        </p:spPr>
        <p:txBody>
          <a:bodyPr wrap="square" rtlCol="0">
            <a:spAutoFit/>
          </a:bodyPr>
          <a:lstStyle/>
          <a:p>
            <a:pPr algn="r"/>
            <a:r>
              <a:rPr lang="en-US" altLang="zh-CN" sz="6600" dirty="0">
                <a:solidFill>
                  <a:schemeClr val="bg1"/>
                </a:solidFill>
                <a:latin typeface="Aharoni" panose="02010803020104030203" pitchFamily="2" charset="-79"/>
                <a:ea typeface="微软雅黑" panose="020B0503020204020204" pitchFamily="34" charset="-122"/>
                <a:cs typeface="Aharoni" panose="02010803020104030203" pitchFamily="2" charset="-79"/>
              </a:rPr>
              <a:t>CHAPTER</a:t>
            </a:r>
          </a:p>
          <a:p>
            <a:pPr algn="r"/>
            <a:r>
              <a:rPr lang="en-US" altLang="zh-CN" sz="4800" dirty="0">
                <a:solidFill>
                  <a:schemeClr val="bg1"/>
                </a:solidFill>
                <a:latin typeface="Aharoni" panose="02010803020104030203" pitchFamily="2" charset="-79"/>
                <a:ea typeface="微软雅黑" panose="020B0503020204020204" pitchFamily="34" charset="-122"/>
                <a:cs typeface="Aharoni" panose="02010803020104030203" pitchFamily="2" charset="-79"/>
              </a:rPr>
              <a:t>FOUR</a:t>
            </a:r>
            <a:endParaRPr lang="zh-CN" altLang="en-US" sz="4800" dirty="0">
              <a:solidFill>
                <a:schemeClr val="bg1"/>
              </a:solidFill>
              <a:latin typeface="Aharoni" panose="02010803020104030203" pitchFamily="2" charset="-79"/>
              <a:ea typeface="微软雅黑" panose="020B0503020204020204" pitchFamily="34" charset="-122"/>
              <a:cs typeface="Aharoni" panose="02010803020104030203" pitchFamily="2" charset="-79"/>
            </a:endParaRPr>
          </a:p>
        </p:txBody>
      </p:sp>
      <p:sp>
        <p:nvSpPr>
          <p:cNvPr id="8" name="文本框 7">
            <a:extLst>
              <a:ext uri="{FF2B5EF4-FFF2-40B4-BE49-F238E27FC236}">
                <a16:creationId xmlns:a16="http://schemas.microsoft.com/office/drawing/2014/main" id="{7E9F2B13-C80B-1E98-C880-4EBA92BDBE82}"/>
              </a:ext>
            </a:extLst>
          </p:cNvPr>
          <p:cNvSpPr txBox="1"/>
          <p:nvPr/>
        </p:nvSpPr>
        <p:spPr>
          <a:xfrm>
            <a:off x="6181725" y="2884884"/>
            <a:ext cx="5600700" cy="769441"/>
          </a:xfrm>
          <a:prstGeom prst="rect">
            <a:avLst/>
          </a:prstGeom>
          <a:noFill/>
          <a:effectLst>
            <a:reflection blurRad="6350" stA="50000" endA="300" endPos="55000" dir="5400000" sy="-100000" algn="bl" rotWithShape="0"/>
          </a:effectLst>
        </p:spPr>
        <p:txBody>
          <a:bodyPr wrap="square" rtlCol="0">
            <a:spAutoFit/>
          </a:bodyPr>
          <a:lstStyle/>
          <a:p>
            <a:pPr algn="dist"/>
            <a:r>
              <a:rPr lang="zh-CN" altLang="en-US" sz="4400" b="1" dirty="0">
                <a:latin typeface="微软雅黑" panose="020B0503020204020204" pitchFamily="34" charset="-122"/>
                <a:ea typeface="微软雅黑" panose="020B0503020204020204" pitchFamily="34" charset="-122"/>
              </a:rPr>
              <a:t>营销案例分析</a:t>
            </a:r>
          </a:p>
        </p:txBody>
      </p:sp>
      <p:sp>
        <p:nvSpPr>
          <p:cNvPr id="9" name="矩形 8">
            <a:extLst>
              <a:ext uri="{FF2B5EF4-FFF2-40B4-BE49-F238E27FC236}">
                <a16:creationId xmlns:a16="http://schemas.microsoft.com/office/drawing/2014/main" id="{28D04D98-5707-43FF-DE87-AC0E53D0910A}"/>
              </a:ext>
            </a:extLst>
          </p:cNvPr>
          <p:cNvSpPr/>
          <p:nvPr/>
        </p:nvSpPr>
        <p:spPr>
          <a:xfrm>
            <a:off x="2857500" y="2484834"/>
            <a:ext cx="2733675" cy="1726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63EB74C7-7701-D757-2FAF-CAABCCB93BA3}"/>
              </a:ext>
            </a:extLst>
          </p:cNvPr>
          <p:cNvSpPr/>
          <p:nvPr/>
        </p:nvSpPr>
        <p:spPr>
          <a:xfrm>
            <a:off x="6248400" y="2484834"/>
            <a:ext cx="5419725" cy="152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ED547AE1-AD3E-149E-AC46-8281F45A3557}"/>
              </a:ext>
            </a:extLst>
          </p:cNvPr>
          <p:cNvSpPr txBox="1"/>
          <p:nvPr/>
        </p:nvSpPr>
        <p:spPr>
          <a:xfrm>
            <a:off x="323791" y="4324350"/>
            <a:ext cx="5372159" cy="787523"/>
          </a:xfrm>
          <a:prstGeom prst="rect">
            <a:avLst/>
          </a:prstGeom>
          <a:noFill/>
        </p:spPr>
        <p:txBody>
          <a:bodyPr wrap="square">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多个典型企业通过不同营销玩法打造品牌声量、宣传产品特性。</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6A9FBE0D-F5DE-EC02-D682-62C6CEAB3838}"/>
              </a:ext>
            </a:extLst>
          </p:cNvPr>
          <p:cNvSpPr txBox="1"/>
          <p:nvPr/>
        </p:nvSpPr>
        <p:spPr>
          <a:xfrm>
            <a:off x="323791" y="3878719"/>
            <a:ext cx="6096000" cy="369332"/>
          </a:xfrm>
          <a:prstGeom prst="rect">
            <a:avLst/>
          </a:prstGeom>
          <a:noFill/>
        </p:spPr>
        <p:txBody>
          <a:bodyPr wrap="square">
            <a:spAutoFit/>
          </a:bodyPr>
          <a:lstStyle/>
          <a:p>
            <a:r>
              <a:rPr lang="zh-CN" altLang="en-US" sz="1800" b="1" i="1" dirty="0">
                <a:solidFill>
                  <a:schemeClr val="bg1"/>
                </a:solidFill>
                <a:latin typeface="微软雅黑" panose="020B0503020204020204" pitchFamily="34" charset="-122"/>
                <a:ea typeface="微软雅黑" panose="020B0503020204020204" pitchFamily="34" charset="-122"/>
              </a:rPr>
              <a:t>品牌传播：成功的市场营销案例研究</a:t>
            </a:r>
          </a:p>
        </p:txBody>
      </p:sp>
    </p:spTree>
    <p:extLst>
      <p:ext uri="{BB962C8B-B14F-4D97-AF65-F5344CB8AC3E}">
        <p14:creationId xmlns:p14="http://schemas.microsoft.com/office/powerpoint/2010/main" val="1249037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663F34-1E42-D6EC-630E-CB0495ED6377}"/>
              </a:ext>
            </a:extLst>
          </p:cNvPr>
          <p:cNvSpPr>
            <a:spLocks noGrp="1"/>
          </p:cNvSpPr>
          <p:nvPr>
            <p:ph type="title"/>
          </p:nvPr>
        </p:nvSpPr>
        <p:spPr/>
        <p:txBody>
          <a:bodyPr/>
          <a:lstStyle/>
          <a:p>
            <a:r>
              <a:rPr lang="zh-CN" altLang="en-US" dirty="0"/>
              <a:t>营销玩法分析 </a:t>
            </a:r>
            <a:r>
              <a:rPr lang="en-US" altLang="zh-CN" dirty="0"/>
              <a:t>- </a:t>
            </a:r>
            <a:r>
              <a:rPr lang="zh-CN" altLang="en-US" sz="2000" dirty="0"/>
              <a:t>小牛：高举高打、品牌先行，利用高影响力事件塑造品牌形象</a:t>
            </a:r>
          </a:p>
        </p:txBody>
      </p:sp>
      <p:sp>
        <p:nvSpPr>
          <p:cNvPr id="3" name="内容占位符 2">
            <a:extLst>
              <a:ext uri="{FF2B5EF4-FFF2-40B4-BE49-F238E27FC236}">
                <a16:creationId xmlns:a16="http://schemas.microsoft.com/office/drawing/2014/main" id="{AD1C9595-957F-9F24-AEE9-C25EAE82F00A}"/>
              </a:ext>
            </a:extLst>
          </p:cNvPr>
          <p:cNvSpPr>
            <a:spLocks noGrp="1"/>
          </p:cNvSpPr>
          <p:nvPr>
            <p:ph idx="1"/>
          </p:nvPr>
        </p:nvSpPr>
        <p:spPr>
          <a:xfrm>
            <a:off x="441960" y="1216025"/>
            <a:ext cx="11475720" cy="1908175"/>
          </a:xfrm>
        </p:spPr>
        <p:txBody>
          <a:bodyPr/>
          <a:lstStyle/>
          <a:p>
            <a:pPr>
              <a:lnSpc>
                <a:spcPct val="150000"/>
              </a:lnSpc>
            </a:pPr>
            <a:r>
              <a:rPr lang="zh-CN" altLang="en-US" dirty="0"/>
              <a:t>高影响力事件展示：小牛电动在</a:t>
            </a:r>
            <a:r>
              <a:rPr lang="en-US" altLang="zh-CN" dirty="0"/>
              <a:t>G20</a:t>
            </a:r>
            <a:r>
              <a:rPr lang="zh-CN" altLang="en-US" dirty="0"/>
              <a:t>峰会中展示其电动摩托车，有效提升品牌形象和产品可见性。这一策略不仅展示了产品的创新和实用性，也增强了公司作为行业先驱的地位。</a:t>
            </a:r>
            <a:endParaRPr lang="en-US" altLang="zh-CN" dirty="0"/>
          </a:p>
          <a:p>
            <a:pPr lvl="1">
              <a:lnSpc>
                <a:spcPct val="150000"/>
              </a:lnSpc>
            </a:pPr>
            <a:r>
              <a:rPr lang="zh-CN" altLang="en-US" sz="1400" b="0" i="0" dirty="0">
                <a:effectLst/>
              </a:rPr>
              <a:t>“</a:t>
            </a:r>
            <a:r>
              <a:rPr lang="zh-CN" altLang="en-US" sz="1400" b="1" i="0" dirty="0">
                <a:effectLst/>
              </a:rPr>
              <a:t>小牛电动是印尼电动化转型的先行者，很荣幸能够为</a:t>
            </a:r>
            <a:r>
              <a:rPr lang="en-US" altLang="zh-CN" sz="1400" b="1" i="0" dirty="0">
                <a:effectLst/>
              </a:rPr>
              <a:t>G20</a:t>
            </a:r>
            <a:r>
              <a:rPr lang="zh-CN" altLang="en-US" sz="1400" b="1" i="0" dirty="0">
                <a:effectLst/>
              </a:rPr>
              <a:t>印尼巴厘岛峰会提供具有原创外观设计的锂电电动摩托车，作为警察部队使用车辆为峰会提供出行保障。</a:t>
            </a:r>
            <a:r>
              <a:rPr lang="zh-CN" altLang="en-US" sz="1400" b="0" i="0" dirty="0">
                <a:effectLst/>
              </a:rPr>
              <a:t>”相关负责人表示。早前，小牛电动与印度尼西亚领先的汽车零售和分销公司</a:t>
            </a:r>
            <a:r>
              <a:rPr lang="en-US" altLang="zh-CN" sz="1400" b="0" i="0" dirty="0">
                <a:effectLst/>
              </a:rPr>
              <a:t>UTOMOCORP </a:t>
            </a:r>
            <a:r>
              <a:rPr lang="zh-CN" altLang="en-US" sz="1400" b="0" i="0" dirty="0">
                <a:effectLst/>
              </a:rPr>
              <a:t>签署协议向印度尼西亚警察部队交付</a:t>
            </a:r>
            <a:r>
              <a:rPr lang="en-US" altLang="zh-CN" sz="1400" b="0" i="0" dirty="0">
                <a:effectLst/>
              </a:rPr>
              <a:t>300</a:t>
            </a:r>
            <a:r>
              <a:rPr lang="zh-CN" altLang="en-US" sz="1400" b="0" i="0" dirty="0">
                <a:effectLst/>
              </a:rPr>
              <a:t>台电动摩托车</a:t>
            </a:r>
            <a:endParaRPr lang="zh-CN" altLang="en-US" sz="1400" dirty="0"/>
          </a:p>
        </p:txBody>
      </p:sp>
      <p:pic>
        <p:nvPicPr>
          <p:cNvPr id="1027" name="Picture 3" descr="图片">
            <a:extLst>
              <a:ext uri="{FF2B5EF4-FFF2-40B4-BE49-F238E27FC236}">
                <a16:creationId xmlns:a16="http://schemas.microsoft.com/office/drawing/2014/main" id="{9DE7BCBC-2E61-1D22-6632-54F5C6A1E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434" y="3124200"/>
            <a:ext cx="3081216" cy="3353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756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2724E9-F11D-6FE4-543B-D2F065DBCE52}"/>
              </a:ext>
            </a:extLst>
          </p:cNvPr>
          <p:cNvSpPr>
            <a:spLocks noGrp="1"/>
          </p:cNvSpPr>
          <p:nvPr>
            <p:ph type="title"/>
          </p:nvPr>
        </p:nvSpPr>
        <p:spPr>
          <a:xfrm>
            <a:off x="441960" y="276495"/>
            <a:ext cx="13204592" cy="559435"/>
          </a:xfrm>
        </p:spPr>
        <p:txBody>
          <a:bodyPr>
            <a:normAutofit/>
          </a:bodyPr>
          <a:lstStyle/>
          <a:p>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营销玩法分析 </a:t>
            </a:r>
            <a:r>
              <a:rPr kumimoji="0" lang="en-US" altLang="zh-CN"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小牛：</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FE</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顶流</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广泛轻量红人覆盖，扩大目标客群</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&amp;</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提升社交媒体声量</a:t>
            </a:r>
            <a:endParaRPr lang="zh-CN" altLang="en-US" sz="2400" dirty="0"/>
          </a:p>
        </p:txBody>
      </p:sp>
      <p:sp>
        <p:nvSpPr>
          <p:cNvPr id="3" name="内容占位符 2">
            <a:extLst>
              <a:ext uri="{FF2B5EF4-FFF2-40B4-BE49-F238E27FC236}">
                <a16:creationId xmlns:a16="http://schemas.microsoft.com/office/drawing/2014/main" id="{67A19253-B87E-79F7-6825-03A19A401801}"/>
              </a:ext>
            </a:extLst>
          </p:cNvPr>
          <p:cNvSpPr>
            <a:spLocks noGrp="1"/>
          </p:cNvSpPr>
          <p:nvPr>
            <p:ph idx="1"/>
          </p:nvPr>
        </p:nvSpPr>
        <p:spPr/>
        <p:txBody>
          <a:bodyPr/>
          <a:lstStyle/>
          <a:p>
            <a:pPr>
              <a:lnSpc>
                <a:spcPct val="150000"/>
              </a:lnSpc>
            </a:pPr>
            <a:r>
              <a:rPr lang="zh-CN" altLang="en-US" b="0" i="0" dirty="0">
                <a:effectLst/>
              </a:rPr>
              <a:t>选择电动方程式（</a:t>
            </a:r>
            <a:r>
              <a:rPr lang="en-US" altLang="zh-CN" b="0" i="0" dirty="0">
                <a:effectLst/>
              </a:rPr>
              <a:t>FE</a:t>
            </a:r>
            <a:r>
              <a:rPr lang="zh-CN" altLang="en-US" b="0" i="0" dirty="0">
                <a:effectLst/>
              </a:rPr>
              <a:t>）世界冠军安东尼奥</a:t>
            </a:r>
            <a:r>
              <a:rPr lang="en-US" altLang="zh-CN" b="0" i="0" dirty="0">
                <a:effectLst/>
              </a:rPr>
              <a:t>·</a:t>
            </a:r>
            <a:r>
              <a:rPr lang="zh-CN" altLang="en-US" b="0" i="0" dirty="0">
                <a:effectLst/>
              </a:rPr>
              <a:t>费利克斯</a:t>
            </a:r>
            <a:r>
              <a:rPr lang="en-US" altLang="zh-CN" b="0" i="0" dirty="0">
                <a:effectLst/>
              </a:rPr>
              <a:t>·</a:t>
            </a:r>
            <a:r>
              <a:rPr lang="zh-CN" altLang="en-US" b="0" i="0" dirty="0">
                <a:effectLst/>
              </a:rPr>
              <a:t>达</a:t>
            </a:r>
            <a:r>
              <a:rPr lang="en-US" altLang="zh-CN" b="0" i="0" dirty="0">
                <a:effectLst/>
              </a:rPr>
              <a:t>·</a:t>
            </a:r>
            <a:r>
              <a:rPr lang="zh-CN" altLang="en-US" b="0" i="0" dirty="0">
                <a:effectLst/>
              </a:rPr>
              <a:t>科斯塔（</a:t>
            </a:r>
            <a:r>
              <a:rPr lang="en-US" altLang="zh-CN" b="0" i="0" dirty="0">
                <a:effectLst/>
              </a:rPr>
              <a:t>António Félix da Costa</a:t>
            </a:r>
            <a:r>
              <a:rPr lang="zh-CN" altLang="en-US" b="0" i="0" dirty="0">
                <a:effectLst/>
              </a:rPr>
              <a:t>）成为电动官方大使，并在</a:t>
            </a:r>
            <a:r>
              <a:rPr lang="en-US" altLang="zh-CN" b="0" i="0" dirty="0">
                <a:effectLst/>
              </a:rPr>
              <a:t>ins</a:t>
            </a:r>
            <a:r>
              <a:rPr lang="zh-CN" altLang="en-US" b="0" i="0" dirty="0">
                <a:effectLst/>
              </a:rPr>
              <a:t>平台官宣，</a:t>
            </a:r>
            <a:r>
              <a:rPr lang="zh-CN" altLang="en-US" dirty="0">
                <a:effectLst/>
              </a:rPr>
              <a:t>借助其</a:t>
            </a:r>
            <a:r>
              <a:rPr lang="en-US" altLang="zh-CN" dirty="0">
                <a:effectLst/>
              </a:rPr>
              <a:t>FE</a:t>
            </a:r>
            <a:r>
              <a:rPr lang="zh-CN" altLang="en-US" dirty="0">
                <a:effectLst/>
              </a:rPr>
              <a:t>车手的身份，小牛能更有利地向欧美消费者传达品牌自身理念。</a:t>
            </a:r>
            <a:endParaRPr lang="en-US" altLang="zh-CN" dirty="0"/>
          </a:p>
          <a:p>
            <a:pPr>
              <a:lnSpc>
                <a:spcPct val="150000"/>
              </a:lnSpc>
            </a:pPr>
            <a:r>
              <a:rPr lang="zh-CN" altLang="en-US" dirty="0"/>
              <a:t>多元化合作伙伴选择：小牛与不同领域的社媒红人合作，包括滑板玩家、摄影师、摩托车爱好者和时尚生活博主等。这种多样化的合作伙伴选择有助于覆盖更广泛的受众群体，增强品牌在各个领域的可见度。</a:t>
            </a:r>
          </a:p>
          <a:p>
            <a:pPr>
              <a:lnSpc>
                <a:spcPct val="150000"/>
              </a:lnSpc>
            </a:pPr>
            <a:r>
              <a:rPr lang="zh-CN" altLang="en-US" dirty="0"/>
              <a:t>粉丝画像与品牌目标契合：小牛选择的合作伙伴拥有的粉丝群体与其目标客群高度一致。这些粉丝通常热爱生活。背后反映出较高的付费意愿和能力，这与小牛定位高端的品牌战略相匹配。</a:t>
            </a:r>
          </a:p>
        </p:txBody>
      </p:sp>
      <p:pic>
        <p:nvPicPr>
          <p:cNvPr id="3074" name="Picture 2" descr="图片">
            <a:extLst>
              <a:ext uri="{FF2B5EF4-FFF2-40B4-BE49-F238E27FC236}">
                <a16:creationId xmlns:a16="http://schemas.microsoft.com/office/drawing/2014/main" id="{ED8A863F-DEEA-B58C-A857-0EAA34CB29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9747" y="3232304"/>
            <a:ext cx="3960813" cy="34290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12DFDFAF-79D5-05B4-5FE8-6CB1C1B2E761}"/>
              </a:ext>
            </a:extLst>
          </p:cNvPr>
          <p:cNvPicPr>
            <a:picLocks noChangeAspect="1"/>
          </p:cNvPicPr>
          <p:nvPr/>
        </p:nvPicPr>
        <p:blipFill>
          <a:blip r:embed="rId3"/>
          <a:stretch>
            <a:fillRect/>
          </a:stretch>
        </p:blipFill>
        <p:spPr>
          <a:xfrm>
            <a:off x="6798347" y="3232304"/>
            <a:ext cx="3969261" cy="3429000"/>
          </a:xfrm>
          <a:prstGeom prst="rect">
            <a:avLst/>
          </a:prstGeom>
        </p:spPr>
      </p:pic>
    </p:spTree>
    <p:extLst>
      <p:ext uri="{BB962C8B-B14F-4D97-AF65-F5344CB8AC3E}">
        <p14:creationId xmlns:p14="http://schemas.microsoft.com/office/powerpoint/2010/main" val="1878997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99614A-6353-ECF6-0B31-4E72B698EBD7}"/>
              </a:ext>
            </a:extLst>
          </p:cNvPr>
          <p:cNvSpPr>
            <a:spLocks noGrp="1"/>
          </p:cNvSpPr>
          <p:nvPr>
            <p:ph type="title"/>
          </p:nvPr>
        </p:nvSpPr>
        <p:spPr/>
        <p:txBody>
          <a:bodyPr/>
          <a:lstStyle/>
          <a:p>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营销玩法分析 </a:t>
            </a:r>
            <a:r>
              <a:rPr lang="en-US" altLang="zh-CN" sz="2000" dirty="0">
                <a:solidFill>
                  <a:prstClr val="black"/>
                </a:solidFill>
              </a:rPr>
              <a:t>- B</a:t>
            </a:r>
            <a:r>
              <a:rPr lang="zh-CN" altLang="en-US" sz="2000" dirty="0">
                <a:solidFill>
                  <a:prstClr val="black"/>
                </a:solidFill>
              </a:rPr>
              <a:t>端</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：烟火气息、本地场景，与本地共享出行平台合作，扩大目标市场</a:t>
            </a:r>
            <a:endParaRPr lang="zh-CN" altLang="en-US" sz="2000" dirty="0"/>
          </a:p>
        </p:txBody>
      </p:sp>
      <p:sp>
        <p:nvSpPr>
          <p:cNvPr id="3" name="内容占位符 2">
            <a:extLst>
              <a:ext uri="{FF2B5EF4-FFF2-40B4-BE49-F238E27FC236}">
                <a16:creationId xmlns:a16="http://schemas.microsoft.com/office/drawing/2014/main" id="{B5132CCD-2649-9D8F-6D25-1F2AE9D38AA7}"/>
              </a:ext>
            </a:extLst>
          </p:cNvPr>
          <p:cNvSpPr>
            <a:spLocks noGrp="1"/>
          </p:cNvSpPr>
          <p:nvPr>
            <p:ph idx="1"/>
          </p:nvPr>
        </p:nvSpPr>
        <p:spPr/>
        <p:txBody>
          <a:bodyPr/>
          <a:lstStyle/>
          <a:p>
            <a:pPr>
              <a:lnSpc>
                <a:spcPct val="150000"/>
              </a:lnSpc>
            </a:pPr>
            <a:r>
              <a:rPr lang="zh-CN" altLang="en-US" dirty="0"/>
              <a:t>多个电动摩托车品牌通过与</a:t>
            </a:r>
            <a:r>
              <a:rPr lang="en-US" altLang="zh-CN" dirty="0"/>
              <a:t>Grab</a:t>
            </a:r>
            <a:r>
              <a:rPr lang="zh-CN" altLang="en-US" dirty="0"/>
              <a:t>和</a:t>
            </a:r>
            <a:r>
              <a:rPr lang="en-US" altLang="zh-CN" dirty="0" err="1"/>
              <a:t>Gojek</a:t>
            </a:r>
            <a:r>
              <a:rPr lang="zh-CN" altLang="en-US" dirty="0"/>
              <a:t>等共享出行平台合作，成功扩展了市场。例如，</a:t>
            </a:r>
            <a:r>
              <a:rPr lang="en-US" altLang="zh-CN" dirty="0"/>
              <a:t>Grab</a:t>
            </a:r>
            <a:r>
              <a:rPr lang="zh-CN" altLang="en-US" dirty="0"/>
              <a:t>与印尼的</a:t>
            </a:r>
            <a:r>
              <a:rPr lang="en-US" altLang="zh-CN" dirty="0" err="1"/>
              <a:t>Viar</a:t>
            </a:r>
            <a:r>
              <a:rPr lang="en-US" altLang="zh-CN" dirty="0"/>
              <a:t> Motor</a:t>
            </a:r>
            <a:r>
              <a:rPr lang="zh-CN" altLang="en-US" dirty="0"/>
              <a:t>和换电品牌</a:t>
            </a:r>
            <a:r>
              <a:rPr lang="en-US" altLang="zh-CN" dirty="0"/>
              <a:t>SWAP</a:t>
            </a:r>
            <a:r>
              <a:rPr lang="zh-CN" altLang="en-US" dirty="0"/>
              <a:t>合作，推出了专为</a:t>
            </a:r>
            <a:r>
              <a:rPr lang="en-US" altLang="zh-CN" dirty="0"/>
              <a:t>Grab</a:t>
            </a:r>
            <a:r>
              <a:rPr lang="zh-CN" altLang="en-US" dirty="0"/>
              <a:t>车队设计的</a:t>
            </a:r>
            <a:r>
              <a:rPr lang="en-US" altLang="zh-CN" dirty="0"/>
              <a:t>SMOOT </a:t>
            </a:r>
            <a:r>
              <a:rPr lang="en-US" altLang="zh-CN" dirty="0" err="1"/>
              <a:t>Tempur</a:t>
            </a:r>
            <a:r>
              <a:rPr lang="zh-CN" altLang="en-US" dirty="0"/>
              <a:t>电动摩托车，配备了便捷的电池更换系统，显著提高了司机的使用效率。</a:t>
            </a:r>
            <a:endParaRPr lang="en-US" altLang="zh-CN" dirty="0"/>
          </a:p>
          <a:p>
            <a:pPr>
              <a:lnSpc>
                <a:spcPct val="150000"/>
              </a:lnSpc>
            </a:pPr>
            <a:r>
              <a:rPr lang="en-US" altLang="zh-CN" dirty="0" err="1"/>
              <a:t>Gojek</a:t>
            </a:r>
            <a:r>
              <a:rPr lang="zh-CN" altLang="en-US" dirty="0"/>
              <a:t>今年表示，计划到</a:t>
            </a:r>
            <a:r>
              <a:rPr lang="en-US" altLang="zh-CN" dirty="0"/>
              <a:t>2030</a:t>
            </a:r>
            <a:r>
              <a:rPr lang="zh-CN" altLang="en-US" dirty="0"/>
              <a:t>年将其平台上的所有汽车和摩托车全面电动化。因此，</a:t>
            </a:r>
            <a:r>
              <a:rPr lang="en-US" altLang="zh-CN" dirty="0" err="1"/>
              <a:t>Gojek</a:t>
            </a:r>
            <a:r>
              <a:rPr lang="zh-CN" altLang="en-US" dirty="0"/>
              <a:t>与印尼电摩企业</a:t>
            </a:r>
            <a:r>
              <a:rPr lang="en-US" altLang="zh-CN" dirty="0" err="1"/>
              <a:t>Gesits</a:t>
            </a:r>
            <a:r>
              <a:rPr lang="zh-CN" altLang="en-US" dirty="0"/>
              <a:t>、中国台湾电动车品牌</a:t>
            </a:r>
            <a:r>
              <a:rPr lang="en-US" altLang="zh-CN" dirty="0"/>
              <a:t>Gogoro</a:t>
            </a:r>
            <a:r>
              <a:rPr lang="zh-CN" altLang="en-US" dirty="0"/>
              <a:t>以及越南电动车企业</a:t>
            </a:r>
            <a:r>
              <a:rPr lang="en-US" altLang="zh-CN" dirty="0"/>
              <a:t>Selex</a:t>
            </a:r>
            <a:r>
              <a:rPr lang="zh-CN" altLang="en-US" dirty="0"/>
              <a:t>都建立起了合作关系，为司机们提供电动摩托车和电动汽车。</a:t>
            </a:r>
          </a:p>
        </p:txBody>
      </p:sp>
      <p:pic>
        <p:nvPicPr>
          <p:cNvPr id="4098" name="Picture 2" descr="图片">
            <a:extLst>
              <a:ext uri="{FF2B5EF4-FFF2-40B4-BE49-F238E27FC236}">
                <a16:creationId xmlns:a16="http://schemas.microsoft.com/office/drawing/2014/main" id="{2852D8F0-E7CE-B92F-A643-BD41869C8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2437" y="2993031"/>
            <a:ext cx="4827125" cy="3218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8859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80A64-A85C-F292-5815-FB540F86F460}"/>
              </a:ext>
            </a:extLst>
          </p:cNvPr>
          <p:cNvSpPr>
            <a:spLocks noGrp="1"/>
          </p:cNvSpPr>
          <p:nvPr>
            <p:ph type="title"/>
          </p:nvPr>
        </p:nvSpPr>
        <p:spPr/>
        <p:txBody>
          <a:bodyPr/>
          <a:lstStyle/>
          <a:p>
            <a:r>
              <a:rPr lang="zh-CN" altLang="en-US" dirty="0"/>
              <a:t>双轮电动车品牌进入东南亚市场的</a:t>
            </a:r>
            <a:r>
              <a:rPr lang="en-US" altLang="zh-CN" dirty="0"/>
              <a:t>GTM</a:t>
            </a:r>
            <a:r>
              <a:rPr lang="zh-CN" altLang="en-US" dirty="0"/>
              <a:t>策略建议</a:t>
            </a:r>
          </a:p>
        </p:txBody>
      </p:sp>
      <p:sp>
        <p:nvSpPr>
          <p:cNvPr id="4" name="矩形 3">
            <a:extLst>
              <a:ext uri="{FF2B5EF4-FFF2-40B4-BE49-F238E27FC236}">
                <a16:creationId xmlns:a16="http://schemas.microsoft.com/office/drawing/2014/main" id="{48F4560D-E203-CD46-EA70-A85FFFB71593}"/>
              </a:ext>
            </a:extLst>
          </p:cNvPr>
          <p:cNvSpPr/>
          <p:nvPr/>
        </p:nvSpPr>
        <p:spPr>
          <a:xfrm>
            <a:off x="0" y="3392488"/>
            <a:ext cx="12192000" cy="174339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A6EBE8A9-633A-58E1-97E5-3780C00BB860}"/>
              </a:ext>
            </a:extLst>
          </p:cNvPr>
          <p:cNvSpPr/>
          <p:nvPr/>
        </p:nvSpPr>
        <p:spPr>
          <a:xfrm>
            <a:off x="701040" y="1889760"/>
            <a:ext cx="3093720" cy="3855720"/>
          </a:xfrm>
          <a:prstGeom prst="roundRect">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产品本地化，贴合受众</a:t>
            </a:r>
            <a:endParaRPr lang="en-US" altLang="zh-CN" b="1" dirty="0">
              <a:solidFill>
                <a:schemeClr val="tx1"/>
              </a:solidFill>
              <a:latin typeface="微软雅黑" panose="020B0503020204020204" pitchFamily="34" charset="-122"/>
              <a:ea typeface="微软雅黑" panose="020B0503020204020204" pitchFamily="34" charset="-122"/>
            </a:endParaRPr>
          </a:p>
          <a:p>
            <a:pPr algn="ctr"/>
            <a:endParaRPr lang="en-US" altLang="zh-CN" b="1" dirty="0">
              <a:solidFill>
                <a:schemeClr val="tx1"/>
              </a:solidFill>
              <a:latin typeface="微软雅黑" panose="020B0503020204020204" pitchFamily="34" charset="-122"/>
              <a:ea typeface="微软雅黑" panose="020B0503020204020204" pitchFamily="34" charset="-122"/>
            </a:endParaRPr>
          </a:p>
          <a:p>
            <a:pPr algn="ctr"/>
            <a:r>
              <a:rPr lang="zh-CN" altLang="en-US" sz="1400" dirty="0">
                <a:solidFill>
                  <a:schemeClr val="tx1"/>
                </a:solidFill>
                <a:latin typeface="微软雅黑" panose="020B0503020204020204" pitchFamily="34" charset="-122"/>
                <a:ea typeface="微软雅黑" panose="020B0503020204020204" pitchFamily="34" charset="-122"/>
              </a:rPr>
              <a:t>东南亚地区由于地形、人口、经济等宏观环境因素，其消费者对电动双轮车的需求有明显特点：经济性、长续航、安全性等</a:t>
            </a:r>
            <a:endParaRPr lang="en-US" altLang="zh-CN" sz="1400" dirty="0">
              <a:solidFill>
                <a:schemeClr val="tx1"/>
              </a:solidFill>
              <a:latin typeface="微软雅黑" panose="020B0503020204020204" pitchFamily="34" charset="-122"/>
              <a:ea typeface="微软雅黑" panose="020B0503020204020204" pitchFamily="34" charset="-122"/>
            </a:endParaRPr>
          </a:p>
          <a:p>
            <a:pPr algn="ctr"/>
            <a:r>
              <a:rPr lang="zh-CN" altLang="en-US" sz="1400" dirty="0">
                <a:solidFill>
                  <a:schemeClr val="tx1"/>
                </a:solidFill>
                <a:latin typeface="微软雅黑" panose="020B0503020204020204" pitchFamily="34" charset="-122"/>
                <a:ea typeface="微软雅黑" panose="020B0503020204020204" pitchFamily="34" charset="-122"/>
              </a:rPr>
              <a:t>建议根据本地化特色打造贴合当地用户需求的产品</a:t>
            </a:r>
          </a:p>
        </p:txBody>
      </p:sp>
      <p:sp>
        <p:nvSpPr>
          <p:cNvPr id="6" name="矩形: 圆角 5">
            <a:extLst>
              <a:ext uri="{FF2B5EF4-FFF2-40B4-BE49-F238E27FC236}">
                <a16:creationId xmlns:a16="http://schemas.microsoft.com/office/drawing/2014/main" id="{24711835-B79B-0FB0-096A-755AE25029A4}"/>
              </a:ext>
            </a:extLst>
          </p:cNvPr>
          <p:cNvSpPr/>
          <p:nvPr/>
        </p:nvSpPr>
        <p:spPr>
          <a:xfrm>
            <a:off x="4549140" y="1889760"/>
            <a:ext cx="3093720" cy="3855720"/>
          </a:xfrm>
          <a:prstGeom prst="roundRect">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产业链建设，压低成本</a:t>
            </a:r>
            <a:endParaRPr lang="en-US" altLang="zh-CN" b="1" dirty="0">
              <a:solidFill>
                <a:schemeClr val="tx1"/>
              </a:solidFill>
              <a:latin typeface="微软雅黑" panose="020B0503020204020204" pitchFamily="34" charset="-122"/>
              <a:ea typeface="微软雅黑" panose="020B0503020204020204" pitchFamily="34" charset="-122"/>
            </a:endParaRPr>
          </a:p>
          <a:p>
            <a:pPr algn="ctr"/>
            <a:endParaRPr lang="en-US" altLang="zh-CN" sz="1400" b="1" dirty="0">
              <a:solidFill>
                <a:schemeClr val="tx1"/>
              </a:solidFill>
              <a:latin typeface="微软雅黑" panose="020B0503020204020204" pitchFamily="34" charset="-122"/>
              <a:ea typeface="微软雅黑" panose="020B0503020204020204" pitchFamily="34" charset="-122"/>
            </a:endParaRPr>
          </a:p>
          <a:p>
            <a:pPr algn="ctr"/>
            <a:r>
              <a:rPr lang="zh-CN" altLang="en-US" sz="1400" dirty="0">
                <a:solidFill>
                  <a:schemeClr val="tx1"/>
                </a:solidFill>
                <a:latin typeface="微软雅黑" panose="020B0503020204020204" pitchFamily="34" charset="-122"/>
                <a:ea typeface="微软雅黑" panose="020B0503020204020204" pitchFamily="34" charset="-122"/>
              </a:rPr>
              <a:t>完善的本地产业链是在东南亚市场打好价格战的重要因素</a:t>
            </a:r>
            <a:endParaRPr lang="en-US" altLang="zh-CN" sz="1400" dirty="0">
              <a:solidFill>
                <a:schemeClr val="tx1"/>
              </a:solidFill>
              <a:latin typeface="微软雅黑" panose="020B0503020204020204" pitchFamily="34" charset="-122"/>
              <a:ea typeface="微软雅黑" panose="020B0503020204020204" pitchFamily="34" charset="-122"/>
            </a:endParaRPr>
          </a:p>
          <a:p>
            <a:pPr algn="ctr"/>
            <a:r>
              <a:rPr lang="zh-CN" altLang="en-US" sz="1400" dirty="0">
                <a:solidFill>
                  <a:schemeClr val="tx1"/>
                </a:solidFill>
                <a:latin typeface="微软雅黑" panose="020B0503020204020204" pitchFamily="34" charset="-122"/>
                <a:ea typeface="微软雅黑" panose="020B0503020204020204" pitchFamily="34" charset="-122"/>
              </a:rPr>
              <a:t>可最大程度地压缩成本</a:t>
            </a:r>
            <a:endParaRPr lang="en-US" altLang="zh-CN" sz="1400" dirty="0">
              <a:solidFill>
                <a:schemeClr val="tx1"/>
              </a:solidFill>
              <a:latin typeface="微软雅黑" panose="020B0503020204020204" pitchFamily="34" charset="-122"/>
              <a:ea typeface="微软雅黑" panose="020B0503020204020204" pitchFamily="34" charset="-122"/>
            </a:endParaRPr>
          </a:p>
          <a:p>
            <a:pPr algn="ctr"/>
            <a:r>
              <a:rPr lang="zh-CN" altLang="en-US" sz="1400" dirty="0">
                <a:solidFill>
                  <a:schemeClr val="tx1"/>
                </a:solidFill>
                <a:latin typeface="微软雅黑" panose="020B0503020204020204" pitchFamily="34" charset="-122"/>
                <a:ea typeface="微软雅黑" panose="020B0503020204020204" pitchFamily="34" charset="-122"/>
              </a:rPr>
              <a:t>从而建立起性价比优势</a:t>
            </a:r>
            <a:endParaRPr lang="en-US" altLang="zh-CN" sz="1400" dirty="0">
              <a:solidFill>
                <a:schemeClr val="tx1"/>
              </a:solidFill>
              <a:latin typeface="微软雅黑" panose="020B0503020204020204" pitchFamily="34" charset="-122"/>
              <a:ea typeface="微软雅黑" panose="020B0503020204020204" pitchFamily="34" charset="-122"/>
            </a:endParaRPr>
          </a:p>
          <a:p>
            <a:pPr algn="ctr"/>
            <a:endParaRPr lang="en-US" altLang="zh-CN" sz="1400" dirty="0">
              <a:solidFill>
                <a:schemeClr val="tx1"/>
              </a:solidFill>
              <a:latin typeface="微软雅黑" panose="020B0503020204020204" pitchFamily="34" charset="-122"/>
              <a:ea typeface="微软雅黑" panose="020B0503020204020204" pitchFamily="34" charset="-122"/>
            </a:endParaRPr>
          </a:p>
          <a:p>
            <a:pPr algn="ct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7" name="矩形: 圆角 6">
            <a:extLst>
              <a:ext uri="{FF2B5EF4-FFF2-40B4-BE49-F238E27FC236}">
                <a16:creationId xmlns:a16="http://schemas.microsoft.com/office/drawing/2014/main" id="{8B69C090-9DAA-C96E-22D4-D0CA1918701A}"/>
              </a:ext>
            </a:extLst>
          </p:cNvPr>
          <p:cNvSpPr/>
          <p:nvPr/>
        </p:nvSpPr>
        <p:spPr>
          <a:xfrm>
            <a:off x="8397240" y="1889760"/>
            <a:ext cx="3093720" cy="3855720"/>
          </a:xfrm>
          <a:prstGeom prst="roundRect">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与</a:t>
            </a:r>
            <a:r>
              <a:rPr lang="en-US" altLang="zh-CN" b="1" dirty="0">
                <a:solidFill>
                  <a:schemeClr val="tx1"/>
                </a:solidFill>
                <a:latin typeface="微软雅黑" panose="020B0503020204020204" pitchFamily="34" charset="-122"/>
                <a:ea typeface="微软雅黑" panose="020B0503020204020204" pitchFamily="34" charset="-122"/>
              </a:rPr>
              <a:t>B</a:t>
            </a:r>
            <a:r>
              <a:rPr lang="zh-CN" altLang="en-US" b="1" dirty="0">
                <a:solidFill>
                  <a:schemeClr val="tx1"/>
                </a:solidFill>
                <a:latin typeface="微软雅黑" panose="020B0503020204020204" pitchFamily="34" charset="-122"/>
                <a:ea typeface="微软雅黑" panose="020B0503020204020204" pitchFamily="34" charset="-122"/>
              </a:rPr>
              <a:t>端合作、扩大市场</a:t>
            </a:r>
            <a:endParaRPr lang="en-US" altLang="zh-CN" b="1" dirty="0">
              <a:solidFill>
                <a:schemeClr val="tx1"/>
              </a:solidFill>
              <a:latin typeface="微软雅黑" panose="020B0503020204020204" pitchFamily="34" charset="-122"/>
              <a:ea typeface="微软雅黑" panose="020B0503020204020204" pitchFamily="34" charset="-122"/>
            </a:endParaRPr>
          </a:p>
          <a:p>
            <a:pPr algn="ctr"/>
            <a:endParaRPr lang="en-US" altLang="zh-CN" sz="1800" b="1" dirty="0">
              <a:solidFill>
                <a:schemeClr val="tx1"/>
              </a:solidFill>
              <a:latin typeface="微软雅黑" panose="020B0503020204020204" pitchFamily="34" charset="-122"/>
              <a:ea typeface="微软雅黑" panose="020B0503020204020204" pitchFamily="34" charset="-122"/>
            </a:endParaRPr>
          </a:p>
          <a:p>
            <a:pPr algn="ctr"/>
            <a:r>
              <a:rPr lang="zh-CN" altLang="en-US" sz="1400" dirty="0">
                <a:solidFill>
                  <a:schemeClr val="tx1"/>
                </a:solidFill>
                <a:latin typeface="微软雅黑" panose="020B0503020204020204" pitchFamily="34" charset="-122"/>
                <a:ea typeface="微软雅黑" panose="020B0503020204020204" pitchFamily="34" charset="-122"/>
              </a:rPr>
              <a:t>通过与外卖平台、网约车平台等</a:t>
            </a:r>
            <a:r>
              <a:rPr lang="en-US" altLang="zh-CN" sz="1400" dirty="0">
                <a:solidFill>
                  <a:schemeClr val="tx1"/>
                </a:solidFill>
                <a:latin typeface="微软雅黑" panose="020B0503020204020204" pitchFamily="34" charset="-122"/>
                <a:ea typeface="微软雅黑" panose="020B0503020204020204" pitchFamily="34" charset="-122"/>
              </a:rPr>
              <a:t>B</a:t>
            </a:r>
            <a:r>
              <a:rPr lang="zh-CN" altLang="en-US" sz="1400" dirty="0">
                <a:solidFill>
                  <a:schemeClr val="tx1"/>
                </a:solidFill>
                <a:latin typeface="微软雅黑" panose="020B0503020204020204" pitchFamily="34" charset="-122"/>
                <a:ea typeface="微软雅黑" panose="020B0503020204020204" pitchFamily="34" charset="-122"/>
              </a:rPr>
              <a:t>端企业建立合作，从而挖掘出更大的增量空间</a:t>
            </a:r>
            <a:endParaRPr lang="en-US" altLang="zh-CN" sz="1400" dirty="0">
              <a:solidFill>
                <a:schemeClr val="tx1"/>
              </a:solidFill>
              <a:latin typeface="微软雅黑" panose="020B0503020204020204" pitchFamily="34" charset="-122"/>
              <a:ea typeface="微软雅黑" panose="020B0503020204020204" pitchFamily="34" charset="-122"/>
            </a:endParaRPr>
          </a:p>
          <a:p>
            <a:pPr algn="ctr"/>
            <a:endParaRPr lang="en-US" altLang="zh-CN" sz="1400" dirty="0">
              <a:solidFill>
                <a:schemeClr val="tx1"/>
              </a:solidFill>
              <a:latin typeface="微软雅黑" panose="020B0503020204020204" pitchFamily="34" charset="-122"/>
              <a:ea typeface="微软雅黑" panose="020B0503020204020204" pitchFamily="34" charset="-122"/>
            </a:endParaRPr>
          </a:p>
          <a:p>
            <a:pPr algn="ctr"/>
            <a:endParaRPr lang="en-US" altLang="zh-CN" sz="1400" dirty="0">
              <a:solidFill>
                <a:schemeClr val="tx1"/>
              </a:solidFill>
              <a:latin typeface="微软雅黑" panose="020B0503020204020204" pitchFamily="34" charset="-122"/>
              <a:ea typeface="微软雅黑" panose="020B0503020204020204" pitchFamily="34" charset="-122"/>
            </a:endParaRPr>
          </a:p>
          <a:p>
            <a:pPr algn="ctr"/>
            <a:endParaRPr lang="en-US" altLang="zh-CN" sz="18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31426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EFB90B-4309-5C0B-DD7E-6BD186DFA310}"/>
              </a:ext>
            </a:extLst>
          </p:cNvPr>
          <p:cNvSpPr>
            <a:spLocks noGrp="1"/>
          </p:cNvSpPr>
          <p:nvPr>
            <p:ph type="title"/>
          </p:nvPr>
        </p:nvSpPr>
        <p:spPr>
          <a:xfrm>
            <a:off x="451485" y="299244"/>
            <a:ext cx="11475720" cy="559435"/>
          </a:xfrm>
        </p:spPr>
        <p:txBody>
          <a:bodyPr/>
          <a:lstStyle/>
          <a:p>
            <a:r>
              <a:rPr lang="zh-CN" altLang="en-US" dirty="0"/>
              <a:t>双轮电动车品牌进入东南亚市场的营销打法策略建议</a:t>
            </a:r>
          </a:p>
        </p:txBody>
      </p:sp>
      <p:sp>
        <p:nvSpPr>
          <p:cNvPr id="4" name="矩形 3">
            <a:extLst>
              <a:ext uri="{FF2B5EF4-FFF2-40B4-BE49-F238E27FC236}">
                <a16:creationId xmlns:a16="http://schemas.microsoft.com/office/drawing/2014/main" id="{075A2E58-C858-2079-57A1-5CE9531CEFFE}"/>
              </a:ext>
            </a:extLst>
          </p:cNvPr>
          <p:cNvSpPr/>
          <p:nvPr/>
        </p:nvSpPr>
        <p:spPr>
          <a:xfrm>
            <a:off x="0" y="3392488"/>
            <a:ext cx="12192000" cy="174339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C104537F-E2F4-2E1C-8C75-DBA5A8B6CAEE}"/>
              </a:ext>
            </a:extLst>
          </p:cNvPr>
          <p:cNvSpPr/>
          <p:nvPr/>
        </p:nvSpPr>
        <p:spPr>
          <a:xfrm>
            <a:off x="701040" y="1889760"/>
            <a:ext cx="3093720" cy="3855720"/>
          </a:xfrm>
          <a:prstGeom prst="roundRect">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借势高影响力事件</a:t>
            </a:r>
            <a:endParaRPr lang="en-US" altLang="zh-CN" b="1" dirty="0">
              <a:solidFill>
                <a:schemeClr val="tx1"/>
              </a:solidFill>
              <a:latin typeface="微软雅黑" panose="020B0503020204020204" pitchFamily="34" charset="-122"/>
              <a:ea typeface="微软雅黑" panose="020B0503020204020204" pitchFamily="34" charset="-122"/>
            </a:endParaRPr>
          </a:p>
          <a:p>
            <a:pPr algn="ctr"/>
            <a:endParaRPr lang="en-US" altLang="zh-CN" b="1" dirty="0">
              <a:solidFill>
                <a:schemeClr val="tx1"/>
              </a:solidFill>
              <a:latin typeface="微软雅黑" panose="020B0503020204020204" pitchFamily="34" charset="-122"/>
              <a:ea typeface="微软雅黑" panose="020B0503020204020204" pitchFamily="34" charset="-122"/>
            </a:endParaRPr>
          </a:p>
          <a:p>
            <a:pPr algn="ctr"/>
            <a:r>
              <a:rPr lang="zh-CN" altLang="en-US" sz="1400" dirty="0">
                <a:solidFill>
                  <a:schemeClr val="tx1"/>
                </a:solidFill>
                <a:latin typeface="微软雅黑" panose="020B0503020204020204" pitchFamily="34" charset="-122"/>
                <a:ea typeface="微软雅黑" panose="020B0503020204020204" pitchFamily="34" charset="-122"/>
              </a:rPr>
              <a:t>在多国“油改电”的补贴政策、电动化的环保理念下</a:t>
            </a:r>
            <a:endParaRPr lang="en-US" altLang="zh-CN" sz="1400" dirty="0">
              <a:solidFill>
                <a:schemeClr val="tx1"/>
              </a:solidFill>
              <a:latin typeface="微软雅黑" panose="020B0503020204020204" pitchFamily="34" charset="-122"/>
              <a:ea typeface="微软雅黑" panose="020B0503020204020204" pitchFamily="34" charset="-122"/>
            </a:endParaRPr>
          </a:p>
          <a:p>
            <a:pPr algn="ctr"/>
            <a:r>
              <a:rPr lang="zh-CN" altLang="en-US" sz="1400" dirty="0">
                <a:solidFill>
                  <a:schemeClr val="tx1"/>
                </a:solidFill>
                <a:latin typeface="微软雅黑" panose="020B0503020204020204" pitchFamily="34" charset="-122"/>
                <a:ea typeface="微软雅黑" panose="020B0503020204020204" pitchFamily="34" charset="-122"/>
              </a:rPr>
              <a:t>与大型政治、官方活动合作</a:t>
            </a:r>
            <a:endParaRPr lang="en-US" altLang="zh-CN" sz="1400" dirty="0">
              <a:solidFill>
                <a:schemeClr val="tx1"/>
              </a:solidFill>
              <a:latin typeface="微软雅黑" panose="020B0503020204020204" pitchFamily="34" charset="-122"/>
              <a:ea typeface="微软雅黑" panose="020B0503020204020204" pitchFamily="34" charset="-122"/>
            </a:endParaRPr>
          </a:p>
          <a:p>
            <a:pPr algn="ctr"/>
            <a:r>
              <a:rPr lang="zh-CN" altLang="en-US" sz="1400" dirty="0">
                <a:solidFill>
                  <a:schemeClr val="tx1"/>
                </a:solidFill>
                <a:latin typeface="微软雅黑" panose="020B0503020204020204" pitchFamily="34" charset="-122"/>
                <a:ea typeface="微软雅黑" panose="020B0503020204020204" pitchFamily="34" charset="-122"/>
              </a:rPr>
              <a:t>更好地传递品牌价值、品牌理念的同时，为品牌背书</a:t>
            </a:r>
          </a:p>
        </p:txBody>
      </p:sp>
      <p:sp>
        <p:nvSpPr>
          <p:cNvPr id="6" name="矩形: 圆角 5">
            <a:extLst>
              <a:ext uri="{FF2B5EF4-FFF2-40B4-BE49-F238E27FC236}">
                <a16:creationId xmlns:a16="http://schemas.microsoft.com/office/drawing/2014/main" id="{EEB42350-7916-B1F1-731D-C3A1563DACA9}"/>
              </a:ext>
            </a:extLst>
          </p:cNvPr>
          <p:cNvSpPr/>
          <p:nvPr/>
        </p:nvSpPr>
        <p:spPr>
          <a:xfrm>
            <a:off x="4549140" y="1889760"/>
            <a:ext cx="3093720" cy="3855720"/>
          </a:xfrm>
          <a:prstGeom prst="roundRect">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善用社交媒体</a:t>
            </a:r>
            <a:endParaRPr lang="en-US" altLang="zh-CN" b="1" dirty="0">
              <a:solidFill>
                <a:schemeClr val="tx1"/>
              </a:solidFill>
              <a:latin typeface="微软雅黑" panose="020B0503020204020204" pitchFamily="34" charset="-122"/>
              <a:ea typeface="微软雅黑" panose="020B0503020204020204" pitchFamily="34" charset="-122"/>
            </a:endParaRPr>
          </a:p>
          <a:p>
            <a:pPr algn="ctr"/>
            <a:endParaRPr lang="en-US" altLang="zh-CN" b="1" dirty="0">
              <a:solidFill>
                <a:schemeClr val="tx1"/>
              </a:solidFill>
              <a:latin typeface="微软雅黑" panose="020B0503020204020204" pitchFamily="34" charset="-122"/>
              <a:ea typeface="微软雅黑" panose="020B0503020204020204" pitchFamily="34" charset="-122"/>
            </a:endParaRPr>
          </a:p>
          <a:p>
            <a:pPr algn="ctr"/>
            <a:r>
              <a:rPr lang="zh-CN" altLang="en-US" sz="1400" dirty="0">
                <a:solidFill>
                  <a:schemeClr val="tx1"/>
                </a:solidFill>
                <a:latin typeface="微软雅黑" panose="020B0503020204020204" pitchFamily="34" charset="-122"/>
                <a:ea typeface="微软雅黑" panose="020B0503020204020204" pitchFamily="34" charset="-122"/>
              </a:rPr>
              <a:t>双轮电动车的目标消费者日常习惯刷社交媒体，在主流社交媒体上进行官方账号的专业运维，吸引粉丝，树立更立体的品牌形象</a:t>
            </a:r>
            <a:endParaRPr lang="en-US" altLang="zh-CN" sz="1400" dirty="0">
              <a:solidFill>
                <a:schemeClr val="tx1"/>
              </a:solidFill>
              <a:latin typeface="微软雅黑" panose="020B0503020204020204" pitchFamily="34" charset="-122"/>
              <a:ea typeface="微软雅黑" panose="020B0503020204020204" pitchFamily="34" charset="-122"/>
            </a:endParaRPr>
          </a:p>
          <a:p>
            <a:pPr algn="ct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7" name="矩形: 圆角 6">
            <a:extLst>
              <a:ext uri="{FF2B5EF4-FFF2-40B4-BE49-F238E27FC236}">
                <a16:creationId xmlns:a16="http://schemas.microsoft.com/office/drawing/2014/main" id="{655517F3-9DCF-445B-6B2D-C1FE2A0B926B}"/>
              </a:ext>
            </a:extLst>
          </p:cNvPr>
          <p:cNvSpPr/>
          <p:nvPr/>
        </p:nvSpPr>
        <p:spPr>
          <a:xfrm>
            <a:off x="8397240" y="1889760"/>
            <a:ext cx="3093720" cy="3855720"/>
          </a:xfrm>
          <a:prstGeom prst="roundRect">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切入本地化生活</a:t>
            </a:r>
            <a:endParaRPr lang="en-US" altLang="zh-CN" b="1" dirty="0">
              <a:solidFill>
                <a:schemeClr val="tx1"/>
              </a:solidFill>
              <a:latin typeface="微软雅黑" panose="020B0503020204020204" pitchFamily="34" charset="-122"/>
              <a:ea typeface="微软雅黑" panose="020B0503020204020204" pitchFamily="34" charset="-122"/>
            </a:endParaRPr>
          </a:p>
          <a:p>
            <a:pPr algn="ctr"/>
            <a:endParaRPr lang="en-US" altLang="zh-CN" b="1" dirty="0">
              <a:solidFill>
                <a:schemeClr val="tx1"/>
              </a:solidFill>
              <a:latin typeface="微软雅黑" panose="020B0503020204020204" pitchFamily="34" charset="-122"/>
              <a:ea typeface="微软雅黑" panose="020B0503020204020204" pitchFamily="34" charset="-122"/>
            </a:endParaRPr>
          </a:p>
          <a:p>
            <a:pPr algn="ctr"/>
            <a:r>
              <a:rPr lang="zh-CN" altLang="en-US" sz="1400" dirty="0">
                <a:solidFill>
                  <a:schemeClr val="tx1"/>
                </a:solidFill>
                <a:latin typeface="微软雅黑" panose="020B0503020204020204" pitchFamily="34" charset="-122"/>
                <a:ea typeface="微软雅黑" panose="020B0503020204020204" pitchFamily="34" charset="-122"/>
              </a:rPr>
              <a:t>打造与本地化场景贴合的活动，更好地展现产品的优势性能，并更好地与消费者进行沟通</a:t>
            </a:r>
            <a:endParaRPr lang="en-US" altLang="zh-CN" sz="1400" dirty="0">
              <a:solidFill>
                <a:schemeClr val="tx1"/>
              </a:solidFill>
              <a:latin typeface="微软雅黑" panose="020B0503020204020204" pitchFamily="34" charset="-122"/>
              <a:ea typeface="微软雅黑" panose="020B0503020204020204" pitchFamily="34" charset="-122"/>
            </a:endParaRPr>
          </a:p>
          <a:p>
            <a:pPr algn="ctr"/>
            <a:endParaRPr lang="en-US" altLang="zh-CN" sz="1400" dirty="0">
              <a:solidFill>
                <a:schemeClr val="tx1"/>
              </a:solidFill>
              <a:latin typeface="微软雅黑" panose="020B0503020204020204" pitchFamily="34" charset="-122"/>
              <a:ea typeface="微软雅黑" panose="020B0503020204020204" pitchFamily="34" charset="-122"/>
            </a:endParaRPr>
          </a:p>
          <a:p>
            <a:pPr algn="ctr"/>
            <a:endParaRPr lang="zh-CN" altLang="en-US" sz="1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85869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4A5F9F-8403-5DDA-EA9B-BB3C6034F316}"/>
              </a:ext>
            </a:extLst>
          </p:cNvPr>
          <p:cNvSpPr>
            <a:spLocks noGrp="1"/>
          </p:cNvSpPr>
          <p:nvPr>
            <p:ph type="title"/>
          </p:nvPr>
        </p:nvSpPr>
        <p:spPr/>
        <p:txBody>
          <a:bodyPr/>
          <a:lstStyle/>
          <a:p>
            <a:r>
              <a:rPr lang="zh-CN" altLang="en-US" dirty="0">
                <a:solidFill>
                  <a:schemeClr val="bg1"/>
                </a:solidFill>
              </a:rPr>
              <a:t>结语</a:t>
            </a:r>
          </a:p>
        </p:txBody>
      </p:sp>
      <p:sp>
        <p:nvSpPr>
          <p:cNvPr id="3" name="内容占位符 2">
            <a:extLst>
              <a:ext uri="{FF2B5EF4-FFF2-40B4-BE49-F238E27FC236}">
                <a16:creationId xmlns:a16="http://schemas.microsoft.com/office/drawing/2014/main" id="{1ED72C2D-34B1-4109-F538-3AAEF35D646A}"/>
              </a:ext>
            </a:extLst>
          </p:cNvPr>
          <p:cNvSpPr>
            <a:spLocks noGrp="1"/>
          </p:cNvSpPr>
          <p:nvPr>
            <p:ph idx="1"/>
          </p:nvPr>
        </p:nvSpPr>
        <p:spPr/>
        <p:txBody>
          <a:bodyPr>
            <a:normAutofit/>
          </a:bodyPr>
          <a:lstStyle/>
          <a:p>
            <a:pPr>
              <a:lnSpc>
                <a:spcPct val="150000"/>
              </a:lnSpc>
            </a:pPr>
            <a:r>
              <a:rPr lang="zh-CN" altLang="en-US" sz="1600" b="0" i="0" dirty="0">
                <a:solidFill>
                  <a:schemeClr val="bg1"/>
                </a:solidFill>
                <a:effectLst/>
                <a:latin typeface="Söhne"/>
              </a:rPr>
              <a:t>通过对东南亚双轮电动车市场的全面研究，我们可以看到这一区域巨大的市场潜力和发展机遇。虽然市场竞争激烈且面临诸多挑战，如需求的多样性、政策和法规的变化、以及本土和国际品牌之间的竞争，但通过采取合适的市场进入策略，品牌仍然有机会取得显著成就</a:t>
            </a:r>
            <a:endParaRPr lang="en-US" altLang="zh-CN" sz="1600" b="0" i="0" dirty="0">
              <a:solidFill>
                <a:schemeClr val="bg1"/>
              </a:solidFill>
              <a:effectLst/>
              <a:latin typeface="Söhne"/>
            </a:endParaRPr>
          </a:p>
          <a:p>
            <a:pPr>
              <a:lnSpc>
                <a:spcPct val="150000"/>
              </a:lnSpc>
            </a:pPr>
            <a:r>
              <a:rPr lang="zh-CN" altLang="en-US" sz="1600" b="0" i="0" dirty="0">
                <a:solidFill>
                  <a:schemeClr val="bg1"/>
                </a:solidFill>
                <a:effectLst/>
                <a:latin typeface="Söhne"/>
              </a:rPr>
              <a:t>最终，对东南亚市场深入的理解和精准的市场定位将是任何品牌在该地区成功的关键。随着全球电动车市场的不断发展和变化，东南亚市场无疑将成为双轮电动车行业一个重要且充满活力的战场。</a:t>
            </a:r>
            <a:endParaRPr lang="zh-CN" altLang="en-US" sz="1600" dirty="0">
              <a:solidFill>
                <a:schemeClr val="bg1"/>
              </a:solidFill>
            </a:endParaRPr>
          </a:p>
        </p:txBody>
      </p:sp>
      <p:sp>
        <p:nvSpPr>
          <p:cNvPr id="6" name="矩形 5">
            <a:extLst>
              <a:ext uri="{FF2B5EF4-FFF2-40B4-BE49-F238E27FC236}">
                <a16:creationId xmlns:a16="http://schemas.microsoft.com/office/drawing/2014/main" id="{04D0B6CE-D70A-19A0-7F47-767B88567E92}"/>
              </a:ext>
            </a:extLst>
          </p:cNvPr>
          <p:cNvSpPr/>
          <p:nvPr/>
        </p:nvSpPr>
        <p:spPr>
          <a:xfrm>
            <a:off x="0" y="846090"/>
            <a:ext cx="12192000" cy="1264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矩形 6">
            <a:extLst>
              <a:ext uri="{FF2B5EF4-FFF2-40B4-BE49-F238E27FC236}">
                <a16:creationId xmlns:a16="http://schemas.microsoft.com/office/drawing/2014/main" id="{0491603A-26DC-4BE2-A6F4-10186408FE25}"/>
              </a:ext>
            </a:extLst>
          </p:cNvPr>
          <p:cNvSpPr/>
          <p:nvPr/>
        </p:nvSpPr>
        <p:spPr>
          <a:xfrm>
            <a:off x="0" y="0"/>
            <a:ext cx="301557" cy="1264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418980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FBC24B6-F002-91D0-D9E1-5CFF6EDF050D}"/>
              </a:ext>
            </a:extLst>
          </p:cNvPr>
          <p:cNvSpPr/>
          <p:nvPr/>
        </p:nvSpPr>
        <p:spPr>
          <a:xfrm>
            <a:off x="0" y="0"/>
            <a:ext cx="223736"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4C93E8FC-1430-A533-F9ED-043C38A81D52}"/>
              </a:ext>
            </a:extLst>
          </p:cNvPr>
          <p:cNvSpPr txBox="1"/>
          <p:nvPr/>
        </p:nvSpPr>
        <p:spPr>
          <a:xfrm>
            <a:off x="1429967" y="3877338"/>
            <a:ext cx="5682034" cy="446276"/>
          </a:xfrm>
          <a:prstGeom prst="rect">
            <a:avLst/>
          </a:prstGeom>
          <a:noFill/>
        </p:spPr>
        <p:txBody>
          <a:bodyPr wrap="square" rtlCol="0">
            <a:spAutoFit/>
          </a:bodyPr>
          <a:lstStyle/>
          <a:p>
            <a:r>
              <a:rPr lang="zh-CN" altLang="en-US" sz="2300" dirty="0">
                <a:latin typeface="微软雅黑" panose="020B0503020204020204" pitchFamily="34" charset="-122"/>
                <a:ea typeface="微软雅黑" panose="020B0503020204020204" pitchFamily="34" charset="-122"/>
              </a:rPr>
              <a:t>双轮电动车东南亚市场的</a:t>
            </a:r>
            <a:r>
              <a:rPr lang="en-US" altLang="zh-CN" sz="2300" dirty="0">
                <a:latin typeface="微软雅黑" panose="020B0503020204020204" pitchFamily="34" charset="-122"/>
                <a:ea typeface="微软雅黑" panose="020B0503020204020204" pitchFamily="34" charset="-122"/>
              </a:rPr>
              <a:t>GTM</a:t>
            </a:r>
            <a:r>
              <a:rPr lang="zh-CN" altLang="en-US" sz="2300" dirty="0">
                <a:latin typeface="微软雅黑" panose="020B0503020204020204" pitchFamily="34" charset="-122"/>
                <a:ea typeface="微软雅黑" panose="020B0503020204020204" pitchFamily="34" charset="-122"/>
              </a:rPr>
              <a:t>策略研究</a:t>
            </a:r>
          </a:p>
        </p:txBody>
      </p:sp>
      <p:cxnSp>
        <p:nvCxnSpPr>
          <p:cNvPr id="7" name="直接连接符 6">
            <a:extLst>
              <a:ext uri="{FF2B5EF4-FFF2-40B4-BE49-F238E27FC236}">
                <a16:creationId xmlns:a16="http://schemas.microsoft.com/office/drawing/2014/main" id="{2A1789E8-4F0A-727C-DDA2-C6BFC2CAE58C}"/>
              </a:ext>
            </a:extLst>
          </p:cNvPr>
          <p:cNvCxnSpPr/>
          <p:nvPr/>
        </p:nvCxnSpPr>
        <p:spPr>
          <a:xfrm>
            <a:off x="1429966" y="4432571"/>
            <a:ext cx="775294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7D4C660-D443-2B10-4C91-8D041D77165A}"/>
              </a:ext>
            </a:extLst>
          </p:cNvPr>
          <p:cNvSpPr txBox="1"/>
          <p:nvPr/>
        </p:nvSpPr>
        <p:spPr>
          <a:xfrm>
            <a:off x="1429966" y="5116749"/>
            <a:ext cx="2120630"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2023.11</a:t>
            </a:r>
            <a:endParaRPr lang="zh-CN" altLang="en-US" sz="1200"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7E024CD8-2417-8FF6-FFF7-A41C050A0FED}"/>
              </a:ext>
            </a:extLst>
          </p:cNvPr>
          <p:cNvSpPr txBox="1"/>
          <p:nvPr/>
        </p:nvSpPr>
        <p:spPr>
          <a:xfrm>
            <a:off x="1429966" y="2023603"/>
            <a:ext cx="9431074"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电动化变革热度高涨，双轮车迎来出海新机会</a:t>
            </a:r>
          </a:p>
        </p:txBody>
      </p:sp>
    </p:spTree>
    <p:extLst>
      <p:ext uri="{BB962C8B-B14F-4D97-AF65-F5344CB8AC3E}">
        <p14:creationId xmlns:p14="http://schemas.microsoft.com/office/powerpoint/2010/main" val="232131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50120E6-BC98-A01E-E3B1-E48103FB68BC}"/>
              </a:ext>
            </a:extLst>
          </p:cNvPr>
          <p:cNvSpPr/>
          <p:nvPr/>
        </p:nvSpPr>
        <p:spPr>
          <a:xfrm>
            <a:off x="0" y="0"/>
            <a:ext cx="6096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64A299A4-2467-32FA-E526-60B5DEB318A4}"/>
              </a:ext>
            </a:extLst>
          </p:cNvPr>
          <p:cNvSpPr txBox="1"/>
          <p:nvPr/>
        </p:nvSpPr>
        <p:spPr>
          <a:xfrm flipH="1">
            <a:off x="1714500" y="638175"/>
            <a:ext cx="3981450" cy="1846659"/>
          </a:xfrm>
          <a:prstGeom prst="rect">
            <a:avLst/>
          </a:prstGeom>
          <a:noFill/>
        </p:spPr>
        <p:txBody>
          <a:bodyPr wrap="square" rtlCol="0">
            <a:spAutoFit/>
          </a:bodyPr>
          <a:lstStyle/>
          <a:p>
            <a:pPr algn="r"/>
            <a:r>
              <a:rPr lang="en-US" altLang="zh-CN" sz="6600" dirty="0">
                <a:solidFill>
                  <a:schemeClr val="bg1"/>
                </a:solidFill>
                <a:latin typeface="Aharoni" panose="02010803020104030203" pitchFamily="2" charset="-79"/>
                <a:ea typeface="微软雅黑" panose="020B0503020204020204" pitchFamily="34" charset="-122"/>
                <a:cs typeface="Aharoni" panose="02010803020104030203" pitchFamily="2" charset="-79"/>
              </a:rPr>
              <a:t>CHAPTER</a:t>
            </a:r>
          </a:p>
          <a:p>
            <a:pPr algn="r"/>
            <a:r>
              <a:rPr lang="en-US" altLang="zh-CN" sz="4800" dirty="0">
                <a:solidFill>
                  <a:schemeClr val="bg1"/>
                </a:solidFill>
                <a:latin typeface="Aharoni" panose="02010803020104030203" pitchFamily="2" charset="-79"/>
                <a:ea typeface="微软雅黑" panose="020B0503020204020204" pitchFamily="34" charset="-122"/>
                <a:cs typeface="Aharoni" panose="02010803020104030203" pitchFamily="2" charset="-79"/>
              </a:rPr>
              <a:t>ONE</a:t>
            </a:r>
            <a:endParaRPr lang="zh-CN" altLang="en-US" sz="4800" dirty="0">
              <a:solidFill>
                <a:schemeClr val="bg1"/>
              </a:solidFill>
              <a:latin typeface="Aharoni" panose="02010803020104030203" pitchFamily="2" charset="-79"/>
              <a:ea typeface="微软雅黑" panose="020B0503020204020204" pitchFamily="34" charset="-122"/>
              <a:cs typeface="Aharoni" panose="02010803020104030203" pitchFamily="2" charset="-79"/>
            </a:endParaRPr>
          </a:p>
        </p:txBody>
      </p:sp>
      <p:sp>
        <p:nvSpPr>
          <p:cNvPr id="8" name="文本框 7">
            <a:extLst>
              <a:ext uri="{FF2B5EF4-FFF2-40B4-BE49-F238E27FC236}">
                <a16:creationId xmlns:a16="http://schemas.microsoft.com/office/drawing/2014/main" id="{7E9F2B13-C80B-1E98-C880-4EBA92BDBE82}"/>
              </a:ext>
            </a:extLst>
          </p:cNvPr>
          <p:cNvSpPr txBox="1"/>
          <p:nvPr/>
        </p:nvSpPr>
        <p:spPr>
          <a:xfrm>
            <a:off x="6181725" y="2884884"/>
            <a:ext cx="5600700" cy="769441"/>
          </a:xfrm>
          <a:prstGeom prst="rect">
            <a:avLst/>
          </a:prstGeom>
          <a:noFill/>
          <a:effectLst>
            <a:reflection blurRad="6350" stA="50000" endA="300" endPos="55000" dir="5400000" sy="-100000" algn="bl" rotWithShape="0"/>
          </a:effectLst>
        </p:spPr>
        <p:txBody>
          <a:bodyPr wrap="square" rtlCol="0">
            <a:spAutoFit/>
          </a:bodyPr>
          <a:lstStyle/>
          <a:p>
            <a:pPr algn="dist"/>
            <a:r>
              <a:rPr lang="zh-CN" altLang="en-US" sz="4400" b="1" dirty="0">
                <a:latin typeface="微软雅黑" panose="020B0503020204020204" pitchFamily="34" charset="-122"/>
                <a:ea typeface="微软雅黑" panose="020B0503020204020204" pitchFamily="34" charset="-122"/>
              </a:rPr>
              <a:t>市场概况分析</a:t>
            </a:r>
          </a:p>
        </p:txBody>
      </p:sp>
      <p:sp>
        <p:nvSpPr>
          <p:cNvPr id="9" name="矩形 8">
            <a:extLst>
              <a:ext uri="{FF2B5EF4-FFF2-40B4-BE49-F238E27FC236}">
                <a16:creationId xmlns:a16="http://schemas.microsoft.com/office/drawing/2014/main" id="{28D04D98-5707-43FF-DE87-AC0E53D0910A}"/>
              </a:ext>
            </a:extLst>
          </p:cNvPr>
          <p:cNvSpPr/>
          <p:nvPr/>
        </p:nvSpPr>
        <p:spPr>
          <a:xfrm>
            <a:off x="2857500" y="2484834"/>
            <a:ext cx="2733675" cy="1726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63EB74C7-7701-D757-2FAF-CAABCCB93BA3}"/>
              </a:ext>
            </a:extLst>
          </p:cNvPr>
          <p:cNvSpPr/>
          <p:nvPr/>
        </p:nvSpPr>
        <p:spPr>
          <a:xfrm>
            <a:off x="6248400" y="2484834"/>
            <a:ext cx="5419725" cy="152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5B9F2E3B-06FC-47E1-D6A6-33340CABBBF0}"/>
              </a:ext>
            </a:extLst>
          </p:cNvPr>
          <p:cNvSpPr txBox="1"/>
          <p:nvPr/>
        </p:nvSpPr>
        <p:spPr>
          <a:xfrm>
            <a:off x="323791" y="4324350"/>
            <a:ext cx="5372159" cy="1156855"/>
          </a:xfrm>
          <a:prstGeom prst="rect">
            <a:avLst/>
          </a:prstGeom>
          <a:noFill/>
        </p:spPr>
        <p:txBody>
          <a:bodyPr wrap="square">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东南亚地区近期成为双轮车销量增长最快的市场，尽管目前电动化率较低，但由于燃油价格上涨、政策支持以及宏观环境的优势，该市场拥有巨大的增长潜力。</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F79757B6-12E0-BF4A-27E8-D1C27126BC44}"/>
              </a:ext>
            </a:extLst>
          </p:cNvPr>
          <p:cNvSpPr txBox="1"/>
          <p:nvPr/>
        </p:nvSpPr>
        <p:spPr>
          <a:xfrm>
            <a:off x="323791" y="3751599"/>
            <a:ext cx="4989889" cy="400110"/>
          </a:xfrm>
          <a:prstGeom prst="rect">
            <a:avLst/>
          </a:prstGeom>
          <a:noFill/>
        </p:spPr>
        <p:txBody>
          <a:bodyPr wrap="square">
            <a:spAutoFit/>
          </a:bodyPr>
          <a:lstStyle/>
          <a:p>
            <a:r>
              <a:rPr lang="zh-CN" altLang="en-US" sz="2000" b="1" i="1" dirty="0">
                <a:solidFill>
                  <a:schemeClr val="bg1"/>
                </a:solidFill>
                <a:latin typeface="微软雅黑" panose="020B0503020204020204" pitchFamily="34" charset="-122"/>
                <a:ea typeface="微软雅黑" panose="020B0503020204020204" pitchFamily="34" charset="-122"/>
              </a:rPr>
              <a:t>市场崛起：东南亚双轮电动车的增长势头</a:t>
            </a:r>
          </a:p>
        </p:txBody>
      </p:sp>
    </p:spTree>
    <p:extLst>
      <p:ext uri="{BB962C8B-B14F-4D97-AF65-F5344CB8AC3E}">
        <p14:creationId xmlns:p14="http://schemas.microsoft.com/office/powerpoint/2010/main" val="3278532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A13AC9E-E52D-716C-96CE-862F66842991}"/>
              </a:ext>
            </a:extLst>
          </p:cNvPr>
          <p:cNvSpPr>
            <a:spLocks noGrp="1"/>
          </p:cNvSpPr>
          <p:nvPr>
            <p:ph type="title"/>
          </p:nvPr>
        </p:nvSpPr>
        <p:spPr/>
        <p:txBody>
          <a:bodyPr>
            <a:normAutofit/>
          </a:bodyPr>
          <a:lstStyle/>
          <a:p>
            <a:r>
              <a:rPr lang="zh-CN" altLang="en-US" dirty="0"/>
              <a:t>市场概况 </a:t>
            </a:r>
            <a:r>
              <a:rPr lang="en-US" altLang="zh-CN" sz="2000" dirty="0"/>
              <a:t>- </a:t>
            </a:r>
            <a:r>
              <a:rPr lang="zh-CN" altLang="en-US" sz="2000" dirty="0"/>
              <a:t>东南亚为近期双轮车销量增长最快的地区，且市场规模持续增长，双轮车需求仍在扩张</a:t>
            </a:r>
          </a:p>
        </p:txBody>
      </p:sp>
      <p:sp>
        <p:nvSpPr>
          <p:cNvPr id="8" name="内容占位符 7">
            <a:extLst>
              <a:ext uri="{FF2B5EF4-FFF2-40B4-BE49-F238E27FC236}">
                <a16:creationId xmlns:a16="http://schemas.microsoft.com/office/drawing/2014/main" id="{3AC854C6-4625-3147-62E2-0AC90D6DE1D7}"/>
              </a:ext>
            </a:extLst>
          </p:cNvPr>
          <p:cNvSpPr>
            <a:spLocks noGrp="1"/>
          </p:cNvSpPr>
          <p:nvPr>
            <p:ph idx="1"/>
          </p:nvPr>
        </p:nvSpPr>
        <p:spPr/>
        <p:txBody>
          <a:bodyPr/>
          <a:lstStyle/>
          <a:p>
            <a:pPr>
              <a:lnSpc>
                <a:spcPct val="150000"/>
              </a:lnSpc>
            </a:pPr>
            <a:r>
              <a:rPr lang="zh-CN" altLang="en-US" b="1" dirty="0"/>
              <a:t>东南亚为全球第三大双轮车市场，且双轮车市场规模呈高增长态势：</a:t>
            </a:r>
            <a:r>
              <a:rPr lang="zh-CN" altLang="en-US" dirty="0"/>
              <a:t>东南亚双轮车产业在</a:t>
            </a:r>
            <a:r>
              <a:rPr lang="en-US" altLang="zh-CN" dirty="0"/>
              <a:t>2023</a:t>
            </a:r>
            <a:r>
              <a:rPr lang="zh-CN" altLang="en-US" dirty="0"/>
              <a:t>年前六个月的销量为</a:t>
            </a:r>
            <a:r>
              <a:rPr lang="en-US" altLang="zh-CN" dirty="0"/>
              <a:t>750</a:t>
            </a:r>
            <a:r>
              <a:rPr lang="zh-CN" altLang="en-US" dirty="0"/>
              <a:t>万辆，增长</a:t>
            </a:r>
            <a:r>
              <a:rPr lang="en-US" altLang="zh-CN" dirty="0"/>
              <a:t>14.9%</a:t>
            </a:r>
            <a:r>
              <a:rPr lang="zh-CN" altLang="en-US" dirty="0"/>
              <a:t>，成为全球增长最快的地区；今年全年东盟的摩托车市场收入将达到</a:t>
            </a:r>
            <a:r>
              <a:rPr lang="en-US" altLang="zh-CN" dirty="0"/>
              <a:t>264.1 </a:t>
            </a:r>
            <a:r>
              <a:rPr lang="zh-CN" altLang="en-US" dirty="0"/>
              <a:t>亿美元，</a:t>
            </a:r>
            <a:r>
              <a:rPr lang="en-US" altLang="zh-CN" dirty="0"/>
              <a:t>2023</a:t>
            </a:r>
            <a:r>
              <a:rPr lang="zh-CN" altLang="en-US" dirty="0"/>
              <a:t>年至</a:t>
            </a:r>
            <a:r>
              <a:rPr lang="en-US" altLang="zh-CN" dirty="0"/>
              <a:t>2027</a:t>
            </a:r>
            <a:r>
              <a:rPr lang="zh-CN" altLang="en-US" dirty="0"/>
              <a:t>年的收入复合年增长率为</a:t>
            </a:r>
            <a:r>
              <a:rPr lang="en-US" altLang="zh-CN" dirty="0"/>
              <a:t>6.01%</a:t>
            </a:r>
            <a:r>
              <a:rPr lang="zh-CN" altLang="en-US" dirty="0"/>
              <a:t>，预计到</a:t>
            </a:r>
            <a:r>
              <a:rPr lang="en-US" altLang="zh-CN" dirty="0"/>
              <a:t>2027 </a:t>
            </a:r>
            <a:r>
              <a:rPr lang="zh-CN" altLang="en-US" dirty="0"/>
              <a:t>年市场规模将达到</a:t>
            </a:r>
            <a:r>
              <a:rPr lang="en-US" altLang="zh-CN" dirty="0"/>
              <a:t>333.5</a:t>
            </a:r>
            <a:r>
              <a:rPr lang="zh-CN" altLang="en-US" dirty="0"/>
              <a:t>亿美元。</a:t>
            </a:r>
            <a:endParaRPr lang="en-US" altLang="zh-CN" dirty="0"/>
          </a:p>
          <a:p>
            <a:pPr>
              <a:lnSpc>
                <a:spcPct val="150000"/>
              </a:lnSpc>
            </a:pPr>
            <a:endParaRPr lang="zh-CN" altLang="en-US" dirty="0"/>
          </a:p>
        </p:txBody>
      </p:sp>
      <p:pic>
        <p:nvPicPr>
          <p:cNvPr id="1026" name="Picture 2">
            <a:extLst>
              <a:ext uri="{FF2B5EF4-FFF2-40B4-BE49-F238E27FC236}">
                <a16:creationId xmlns:a16="http://schemas.microsoft.com/office/drawing/2014/main" id="{A2DE13B4-AD6A-05CF-6189-AF0D6E9173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81" y="3392488"/>
            <a:ext cx="3040259" cy="21272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5EA8112-A98F-8D01-5778-69D7B2DE90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2140" y="3560878"/>
            <a:ext cx="4807586" cy="204665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3735B40D-631B-2C9B-02C6-C920788C2192}"/>
              </a:ext>
            </a:extLst>
          </p:cNvPr>
          <p:cNvPicPr>
            <a:picLocks noChangeAspect="1"/>
          </p:cNvPicPr>
          <p:nvPr/>
        </p:nvPicPr>
        <p:blipFill>
          <a:blip r:embed="rId5"/>
          <a:stretch>
            <a:fillRect/>
          </a:stretch>
        </p:blipFill>
        <p:spPr>
          <a:xfrm>
            <a:off x="8039726" y="3684326"/>
            <a:ext cx="4198754" cy="2140637"/>
          </a:xfrm>
          <a:prstGeom prst="rect">
            <a:avLst/>
          </a:prstGeom>
        </p:spPr>
      </p:pic>
      <p:sp>
        <p:nvSpPr>
          <p:cNvPr id="4" name="文本框 3">
            <a:extLst>
              <a:ext uri="{FF2B5EF4-FFF2-40B4-BE49-F238E27FC236}">
                <a16:creationId xmlns:a16="http://schemas.microsoft.com/office/drawing/2014/main" id="{B51E2B4A-126A-295B-7304-846BE2C76A17}"/>
              </a:ext>
            </a:extLst>
          </p:cNvPr>
          <p:cNvSpPr txBox="1"/>
          <p:nvPr/>
        </p:nvSpPr>
        <p:spPr>
          <a:xfrm>
            <a:off x="441960" y="6611779"/>
            <a:ext cx="5155579" cy="246221"/>
          </a:xfrm>
          <a:prstGeom prst="rect">
            <a:avLst/>
          </a:prstGeom>
          <a:noFill/>
        </p:spPr>
        <p:txBody>
          <a:bodyPr wrap="none" rtlCol="0">
            <a:spAutoFit/>
          </a:bodyPr>
          <a:lstStyle/>
          <a:p>
            <a:r>
              <a:rPr lang="zh-CN" altLang="en-US" sz="1000" dirty="0">
                <a:latin typeface="微软雅黑" panose="020B0503020204020204" pitchFamily="34" charset="-122"/>
                <a:ea typeface="微软雅黑" panose="020B0503020204020204" pitchFamily="34" charset="-122"/>
              </a:rPr>
              <a:t>数据来源：</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东南亚电动化加速，两轮车开启出海新篇章</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，中信证券研究部，</a:t>
            </a:r>
            <a:r>
              <a:rPr lang="en-US" altLang="zh-CN" sz="1000" dirty="0">
                <a:latin typeface="微软雅黑" panose="020B0503020204020204" pitchFamily="34" charset="-122"/>
                <a:ea typeface="微软雅黑" panose="020B0503020204020204" pitchFamily="34" charset="-122"/>
              </a:rPr>
              <a:t>2023.06</a:t>
            </a:r>
            <a:endParaRPr lang="zh-CN" altLang="en-US" sz="1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4209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A13AC9E-E52D-716C-96CE-862F66842991}"/>
              </a:ext>
            </a:extLst>
          </p:cNvPr>
          <p:cNvSpPr>
            <a:spLocks noGrp="1"/>
          </p:cNvSpPr>
          <p:nvPr>
            <p:ph type="title"/>
          </p:nvPr>
        </p:nvSpPr>
        <p:spPr/>
        <p:txBody>
          <a:bodyPr>
            <a:normAutofit/>
          </a:bodyPr>
          <a:lstStyle/>
          <a:p>
            <a:r>
              <a:rPr lang="zh-CN" altLang="en-US" dirty="0"/>
              <a:t>市场概况 </a:t>
            </a:r>
            <a:r>
              <a:rPr lang="en-US" altLang="zh-CN" dirty="0"/>
              <a:t>- </a:t>
            </a:r>
            <a:r>
              <a:rPr lang="zh-CN" altLang="en-US" sz="2000" dirty="0"/>
              <a:t>双轮车在东南亚五大市场的电动化率较低，双轮电动车市场有较大增长空间</a:t>
            </a:r>
            <a:endParaRPr lang="zh-CN" altLang="en-US" dirty="0"/>
          </a:p>
        </p:txBody>
      </p:sp>
      <p:sp>
        <p:nvSpPr>
          <p:cNvPr id="8" name="内容占位符 7">
            <a:extLst>
              <a:ext uri="{FF2B5EF4-FFF2-40B4-BE49-F238E27FC236}">
                <a16:creationId xmlns:a16="http://schemas.microsoft.com/office/drawing/2014/main" id="{3AC854C6-4625-3147-62E2-0AC90D6DE1D7}"/>
              </a:ext>
            </a:extLst>
          </p:cNvPr>
          <p:cNvSpPr>
            <a:spLocks noGrp="1"/>
          </p:cNvSpPr>
          <p:nvPr>
            <p:ph idx="1"/>
          </p:nvPr>
        </p:nvSpPr>
        <p:spPr/>
        <p:txBody>
          <a:bodyPr/>
          <a:lstStyle/>
          <a:p>
            <a:pPr>
              <a:lnSpc>
                <a:spcPct val="150000"/>
              </a:lnSpc>
            </a:pPr>
            <a:r>
              <a:rPr lang="zh-CN" altLang="en-US" b="1" dirty="0"/>
              <a:t>电动化率低，电动双轮车有较大增长空间：</a:t>
            </a:r>
            <a:r>
              <a:rPr lang="zh-CN" altLang="en-US" dirty="0"/>
              <a:t>截至</a:t>
            </a:r>
            <a:r>
              <a:rPr lang="en-US" altLang="zh-CN" dirty="0"/>
              <a:t>2022</a:t>
            </a:r>
            <a:r>
              <a:rPr lang="zh-CN" altLang="en-US" dirty="0"/>
              <a:t>年，电动摩托车在东南亚市场的占比不到</a:t>
            </a:r>
            <a:r>
              <a:rPr lang="en-US" altLang="zh-CN" dirty="0"/>
              <a:t>1%</a:t>
            </a:r>
            <a:r>
              <a:rPr lang="zh-CN" altLang="en-US" dirty="0"/>
              <a:t>；国际可再生能源机构（</a:t>
            </a:r>
            <a:r>
              <a:rPr lang="en-US" altLang="zh-CN" dirty="0"/>
              <a:t>IRENA</a:t>
            </a:r>
            <a:r>
              <a:rPr lang="zh-CN" altLang="en-US" dirty="0"/>
              <a:t>）的一份报告显示，到</a:t>
            </a:r>
            <a:r>
              <a:rPr lang="en-US" altLang="zh-CN" dirty="0"/>
              <a:t>2025</a:t>
            </a:r>
            <a:r>
              <a:rPr lang="zh-CN" altLang="en-US" dirty="0"/>
              <a:t>年，东南亚道路上约</a:t>
            </a:r>
            <a:r>
              <a:rPr lang="en-US" altLang="zh-CN" dirty="0"/>
              <a:t>20%</a:t>
            </a:r>
            <a:r>
              <a:rPr lang="zh-CN" altLang="en-US" dirty="0"/>
              <a:t>的车辆将是电动汽车，整体两轮车电动化渗透率有望达到</a:t>
            </a:r>
            <a:r>
              <a:rPr lang="en-US" altLang="zh-CN" dirty="0"/>
              <a:t>25</a:t>
            </a:r>
            <a:r>
              <a:rPr lang="zh-CN" altLang="en-US" dirty="0"/>
              <a:t>％</a:t>
            </a:r>
            <a:endParaRPr lang="en-US" altLang="zh-CN" dirty="0"/>
          </a:p>
          <a:p>
            <a:pPr>
              <a:lnSpc>
                <a:spcPct val="150000"/>
              </a:lnSpc>
            </a:pPr>
            <a:r>
              <a:rPr lang="zh-CN" altLang="en-US" b="1" dirty="0"/>
              <a:t>目前东南亚摩托车电动化尚处于起步阶段：</a:t>
            </a:r>
            <a:r>
              <a:rPr lang="en-US" altLang="zh-CN" dirty="0"/>
              <a:t>5</a:t>
            </a:r>
            <a:r>
              <a:rPr lang="zh-CN" altLang="en-US" dirty="0"/>
              <a:t>大主要市场（印尼、越南、泰国、马来西亚、菲律宾）中除越南外，电动渗透率均低于</a:t>
            </a:r>
            <a:r>
              <a:rPr lang="en-US" altLang="zh-CN" dirty="0"/>
              <a:t>3%</a:t>
            </a:r>
            <a:r>
              <a:rPr lang="zh-CN" altLang="en-US" dirty="0"/>
              <a:t>。从油摩销量上看，</a:t>
            </a:r>
            <a:r>
              <a:rPr lang="en-US" altLang="zh-CN" dirty="0"/>
              <a:t>2022</a:t>
            </a:r>
            <a:r>
              <a:rPr lang="zh-CN" altLang="en-US" dirty="0"/>
              <a:t>年东南亚六国（印尼、马来西亚、菲律宾、新加坡、泰国、越南）共销售</a:t>
            </a:r>
            <a:r>
              <a:rPr lang="en-US" altLang="zh-CN" dirty="0"/>
              <a:t>1227 </a:t>
            </a:r>
            <a:r>
              <a:rPr lang="zh-CN" altLang="en-US" dirty="0"/>
              <a:t>万辆。但是根据</a:t>
            </a:r>
            <a:r>
              <a:rPr lang="en-US" altLang="zh-CN" dirty="0" err="1"/>
              <a:t>Marklines</a:t>
            </a:r>
            <a:r>
              <a:rPr lang="zh-CN" altLang="en-US" dirty="0"/>
              <a:t>，雅迪和</a:t>
            </a:r>
            <a:r>
              <a:rPr lang="en-US" altLang="zh-CN" dirty="0" err="1"/>
              <a:t>Vinfast</a:t>
            </a:r>
            <a:r>
              <a:rPr lang="en-US" altLang="zh-CN" dirty="0"/>
              <a:t> </a:t>
            </a:r>
            <a:r>
              <a:rPr lang="zh-CN" altLang="en-US" dirty="0"/>
              <a:t>在东南亚</a:t>
            </a:r>
            <a:r>
              <a:rPr lang="en-US" altLang="zh-CN" dirty="0"/>
              <a:t>5 </a:t>
            </a:r>
            <a:r>
              <a:rPr lang="zh-CN" altLang="en-US" dirty="0"/>
              <a:t>大主要市场电动摩托车</a:t>
            </a:r>
            <a:r>
              <a:rPr lang="en-US" altLang="zh-CN" dirty="0"/>
              <a:t>22 </a:t>
            </a:r>
            <a:r>
              <a:rPr lang="zh-CN" altLang="en-US" dirty="0"/>
              <a:t>年的销量仅分别为</a:t>
            </a:r>
            <a:r>
              <a:rPr lang="en-US" altLang="zh-CN" dirty="0"/>
              <a:t>8.2 </a:t>
            </a:r>
            <a:r>
              <a:rPr lang="zh-CN" altLang="en-US" dirty="0"/>
              <a:t>万辆和</a:t>
            </a:r>
            <a:r>
              <a:rPr lang="en-US" altLang="zh-CN" dirty="0"/>
              <a:t>8.8 </a:t>
            </a:r>
            <a:r>
              <a:rPr lang="zh-CN" altLang="en-US" dirty="0"/>
              <a:t>万辆，和油摩销量存在显著的差距，电动化未来发展空间大</a:t>
            </a:r>
          </a:p>
        </p:txBody>
      </p:sp>
      <p:sp>
        <p:nvSpPr>
          <p:cNvPr id="4" name="文本框 3">
            <a:extLst>
              <a:ext uri="{FF2B5EF4-FFF2-40B4-BE49-F238E27FC236}">
                <a16:creationId xmlns:a16="http://schemas.microsoft.com/office/drawing/2014/main" id="{B51E2B4A-126A-295B-7304-846BE2C76A17}"/>
              </a:ext>
            </a:extLst>
          </p:cNvPr>
          <p:cNvSpPr txBox="1"/>
          <p:nvPr/>
        </p:nvSpPr>
        <p:spPr>
          <a:xfrm>
            <a:off x="441960" y="6611779"/>
            <a:ext cx="8296926" cy="246221"/>
          </a:xfrm>
          <a:prstGeom prst="rect">
            <a:avLst/>
          </a:prstGeom>
          <a:noFill/>
        </p:spPr>
        <p:txBody>
          <a:bodyPr wrap="square" rtlCol="0">
            <a:spAutoFit/>
          </a:bodyPr>
          <a:lstStyle/>
          <a:p>
            <a:r>
              <a:rPr lang="zh-CN" altLang="en-US" sz="1000" dirty="0">
                <a:latin typeface="微软雅黑" panose="020B0503020204020204" pitchFamily="34" charset="-122"/>
                <a:ea typeface="微软雅黑" panose="020B0503020204020204" pitchFamily="34" charset="-122"/>
              </a:rPr>
              <a:t>数据来源：</a:t>
            </a:r>
            <a:r>
              <a:rPr lang="en-US" altLang="zh-CN" sz="1000" dirty="0" err="1">
                <a:latin typeface="微软雅黑" panose="020B0503020204020204" pitchFamily="34" charset="-122"/>
                <a:ea typeface="微软雅黑" panose="020B0503020204020204" pitchFamily="34" charset="-122"/>
              </a:rPr>
              <a:t>iCCT</a:t>
            </a:r>
            <a:r>
              <a:rPr lang="zh-CN" altLang="en-US" sz="1000" dirty="0">
                <a:latin typeface="微软雅黑" panose="020B0503020204020204" pitchFamily="34" charset="-122"/>
                <a:ea typeface="微软雅黑" panose="020B0503020204020204" pitchFamily="34" charset="-122"/>
              </a:rPr>
              <a:t>，天风证券研究所；</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电动两轮车出海走向全球：雅迪、爱玛、台铃、新日、绿源</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，华泰证券，</a:t>
            </a:r>
            <a:r>
              <a:rPr lang="en-US" altLang="zh-CN" sz="1000" dirty="0">
                <a:latin typeface="微软雅黑" panose="020B0503020204020204" pitchFamily="34" charset="-122"/>
                <a:ea typeface="微软雅黑" panose="020B0503020204020204" pitchFamily="34" charset="-122"/>
              </a:rPr>
              <a:t>2023.09</a:t>
            </a:r>
            <a:endParaRPr lang="zh-CN" altLang="en-US" sz="10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970D913D-1759-0129-9DF9-BA5D61395987}"/>
              </a:ext>
            </a:extLst>
          </p:cNvPr>
          <p:cNvPicPr>
            <a:picLocks noChangeAspect="1"/>
          </p:cNvPicPr>
          <p:nvPr/>
        </p:nvPicPr>
        <p:blipFill>
          <a:blip r:embed="rId3"/>
          <a:stretch>
            <a:fillRect/>
          </a:stretch>
        </p:blipFill>
        <p:spPr>
          <a:xfrm>
            <a:off x="360218" y="3693414"/>
            <a:ext cx="4977245" cy="2700035"/>
          </a:xfrm>
          <a:prstGeom prst="rect">
            <a:avLst/>
          </a:prstGeom>
        </p:spPr>
      </p:pic>
      <p:pic>
        <p:nvPicPr>
          <p:cNvPr id="11" name="图片 10">
            <a:extLst>
              <a:ext uri="{FF2B5EF4-FFF2-40B4-BE49-F238E27FC236}">
                <a16:creationId xmlns:a16="http://schemas.microsoft.com/office/drawing/2014/main" id="{D774B600-62B9-1654-C776-AF26BE1D48D9}"/>
              </a:ext>
            </a:extLst>
          </p:cNvPr>
          <p:cNvPicPr>
            <a:picLocks noChangeAspect="1"/>
          </p:cNvPicPr>
          <p:nvPr/>
        </p:nvPicPr>
        <p:blipFill>
          <a:blip r:embed="rId4"/>
          <a:stretch>
            <a:fillRect/>
          </a:stretch>
        </p:blipFill>
        <p:spPr>
          <a:xfrm>
            <a:off x="5837380" y="3411775"/>
            <a:ext cx="4535055" cy="3090839"/>
          </a:xfrm>
          <a:prstGeom prst="rect">
            <a:avLst/>
          </a:prstGeom>
        </p:spPr>
      </p:pic>
    </p:spTree>
    <p:extLst>
      <p:ext uri="{BB962C8B-B14F-4D97-AF65-F5344CB8AC3E}">
        <p14:creationId xmlns:p14="http://schemas.microsoft.com/office/powerpoint/2010/main" val="3102527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19B04-1ED6-8777-BDBC-22592D6A9AC5}"/>
              </a:ext>
            </a:extLst>
          </p:cNvPr>
          <p:cNvSpPr>
            <a:spLocks noGrp="1"/>
          </p:cNvSpPr>
          <p:nvPr>
            <p:ph type="title"/>
          </p:nvPr>
        </p:nvSpPr>
        <p:spPr>
          <a:xfrm>
            <a:off x="441960" y="276495"/>
            <a:ext cx="11475720" cy="559435"/>
          </a:xfrm>
        </p:spPr>
        <p:txBody>
          <a:bodyPr>
            <a:normAutofit/>
          </a:bodyPr>
          <a:lstStyle/>
          <a:p>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市场驱动因素 </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a:t>
            </a:r>
            <a:r>
              <a:rPr lang="en-US" altLang="zh-CN" sz="2000" dirty="0">
                <a:solidFill>
                  <a:prstClr val="black"/>
                </a:solidFill>
              </a:rPr>
              <a:t> </a:t>
            </a:r>
            <a:r>
              <a:rPr lang="zh-CN" altLang="en-US" sz="2000" dirty="0">
                <a:solidFill>
                  <a:prstClr val="black"/>
                </a:solidFill>
              </a:rPr>
              <a:t>燃油价格上涨、多地油改电政策、</a:t>
            </a:r>
            <a:r>
              <a:rPr lang="en-US" altLang="zh-CN" sz="2000" dirty="0">
                <a:solidFill>
                  <a:prstClr val="black"/>
                </a:solidFill>
              </a:rPr>
              <a:t>RCEP</a:t>
            </a:r>
            <a:r>
              <a:rPr lang="zh-CN" altLang="en-US" sz="2000" dirty="0">
                <a:solidFill>
                  <a:prstClr val="black"/>
                </a:solidFill>
              </a:rPr>
              <a:t>政策推动东南亚双轮车电动化进程</a:t>
            </a:r>
            <a:endParaRPr lang="zh-CN" altLang="en-US" dirty="0"/>
          </a:p>
        </p:txBody>
      </p:sp>
      <p:sp>
        <p:nvSpPr>
          <p:cNvPr id="3" name="内容占位符 2">
            <a:extLst>
              <a:ext uri="{FF2B5EF4-FFF2-40B4-BE49-F238E27FC236}">
                <a16:creationId xmlns:a16="http://schemas.microsoft.com/office/drawing/2014/main" id="{3FECB405-2951-E5FB-9FD9-A0D56177929F}"/>
              </a:ext>
            </a:extLst>
          </p:cNvPr>
          <p:cNvSpPr>
            <a:spLocks noGrp="1"/>
          </p:cNvSpPr>
          <p:nvPr>
            <p:ph idx="1"/>
          </p:nvPr>
        </p:nvSpPr>
        <p:spPr/>
        <p:txBody>
          <a:bodyPr/>
          <a:lstStyle/>
          <a:p>
            <a:pPr marL="228600" marR="0" lvl="0" indent="-2286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b="1" dirty="0">
                <a:solidFill>
                  <a:srgbClr val="000000"/>
                </a:solidFill>
                <a:latin typeface="Microsoft YaHei-Regular"/>
              </a:rPr>
              <a:t>电动化是环节能源焦虑的主要措施之一：</a:t>
            </a:r>
            <a:endParaRPr lang="en-US" altLang="zh-CN" b="1" dirty="0">
              <a:solidFill>
                <a:srgbClr val="000000"/>
              </a:solidFill>
              <a:latin typeface="Microsoft YaHei-Regular"/>
            </a:endParaRPr>
          </a:p>
          <a:p>
            <a:pPr lvl="1">
              <a:lnSpc>
                <a:spcPct val="150000"/>
              </a:lnSpc>
              <a:spcBef>
                <a:spcPts val="0"/>
              </a:spcBef>
              <a:defRPr/>
            </a:pPr>
            <a:r>
              <a:rPr lang="zh-CN" altLang="en-US" sz="1200" dirty="0">
                <a:solidFill>
                  <a:srgbClr val="000000"/>
                </a:solidFill>
                <a:latin typeface="Microsoft YaHei-Regular"/>
              </a:rPr>
              <a:t>大多数东南亚国家都依靠进口原油满足国内消费需求，印尼等国家的燃油补贴开支巨大，造成严重的财政负担</a:t>
            </a:r>
            <a:endParaRPr lang="en-US" altLang="zh-CN" sz="1200" dirty="0">
              <a:solidFill>
                <a:srgbClr val="000000"/>
              </a:solidFill>
              <a:latin typeface="Microsoft YaHei-Regular"/>
            </a:endParaRPr>
          </a:p>
          <a:p>
            <a:pPr lvl="1">
              <a:lnSpc>
                <a:spcPct val="150000"/>
              </a:lnSpc>
              <a:spcBef>
                <a:spcPts val="0"/>
              </a:spcBef>
              <a:defRPr/>
            </a:pPr>
            <a:r>
              <a:rPr lang="zh-CN" altLang="en-US" sz="1200" dirty="0">
                <a:solidFill>
                  <a:srgbClr val="000000"/>
                </a:solidFill>
                <a:latin typeface="Microsoft YaHei-Regular"/>
              </a:rPr>
              <a:t>俄乌战争带来的能源危机导致 </a:t>
            </a:r>
            <a:r>
              <a:rPr lang="en-US" altLang="zh-CN" sz="1200" dirty="0">
                <a:solidFill>
                  <a:srgbClr val="000000"/>
                </a:solidFill>
                <a:latin typeface="Microsoft YaHei-Regular"/>
              </a:rPr>
              <a:t>2023Q1 </a:t>
            </a:r>
            <a:r>
              <a:rPr lang="zh-CN" altLang="en-US" sz="1200" dirty="0">
                <a:solidFill>
                  <a:srgbClr val="000000"/>
                </a:solidFill>
                <a:latin typeface="Microsoft YaHei-Regular"/>
              </a:rPr>
              <a:t>东南亚汽油价格相比 </a:t>
            </a:r>
            <a:r>
              <a:rPr lang="en-US" altLang="zh-CN" sz="1200" dirty="0">
                <a:solidFill>
                  <a:srgbClr val="000000"/>
                </a:solidFill>
                <a:latin typeface="Microsoft YaHei-Regular"/>
              </a:rPr>
              <a:t>221Q1</a:t>
            </a:r>
            <a:r>
              <a:rPr lang="zh-CN" altLang="en-US" sz="1200" dirty="0">
                <a:solidFill>
                  <a:srgbClr val="000000"/>
                </a:solidFill>
                <a:latin typeface="Microsoft YaHei-Regular"/>
              </a:rPr>
              <a:t>上涨了</a:t>
            </a:r>
            <a:r>
              <a:rPr lang="en-US" altLang="zh-CN" sz="1200" dirty="0">
                <a:solidFill>
                  <a:srgbClr val="000000"/>
                </a:solidFill>
                <a:latin typeface="Microsoft YaHei-Regular"/>
              </a:rPr>
              <a:t>33%-45%</a:t>
            </a:r>
            <a:r>
              <a:rPr lang="zh-CN" altLang="en-US" sz="1200" dirty="0">
                <a:solidFill>
                  <a:srgbClr val="000000"/>
                </a:solidFill>
                <a:latin typeface="Microsoft YaHei-Regular"/>
              </a:rPr>
              <a:t>，传统油摩使用成本明显上升</a:t>
            </a:r>
            <a:endParaRPr lang="en-US" altLang="zh-CN" sz="1200" dirty="0">
              <a:solidFill>
                <a:srgbClr val="000000"/>
              </a:solidFill>
              <a:latin typeface="Microsoft YaHei-Regular"/>
            </a:endParaRPr>
          </a:p>
          <a:p>
            <a:pPr marL="228600" marR="0" lvl="0" indent="-2286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b="1" dirty="0">
                <a:solidFill>
                  <a:srgbClr val="000000"/>
                </a:solidFill>
                <a:latin typeface="Microsoft YaHei-Regular"/>
              </a:rPr>
              <a:t>多国补贴</a:t>
            </a:r>
            <a:r>
              <a:rPr kumimoji="0" lang="zh-CN" altLang="en-US" b="1" i="0" u="none" strike="noStrike" kern="1200" cap="none" spc="0" normalizeH="0" baseline="0" noProof="0" dirty="0">
                <a:ln>
                  <a:noFill/>
                </a:ln>
                <a:solidFill>
                  <a:srgbClr val="000000"/>
                </a:solidFill>
                <a:effectLst/>
                <a:uLnTx/>
                <a:uFillTx/>
                <a:latin typeface="Microsoft YaHei-Regular"/>
                <a:ea typeface="微软雅黑" panose="020B0503020204020204" pitchFamily="34" charset="-122"/>
                <a:cs typeface="+mn-cs"/>
              </a:rPr>
              <a:t>政策将催化两轮车电动化</a:t>
            </a: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lvl="1">
              <a:lnSpc>
                <a:spcPct val="150000"/>
              </a:lnSpc>
              <a:spcBef>
                <a:spcPts val="0"/>
              </a:spcBef>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东南亚各国纷纷推进两轮车“油改电”，菲律宾提出自 </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2023 </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年开始，在未来五年内给予电动摩托车、电动两轮车及其零部件进口关税减免</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2023 </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年，印尼和泰国决定对每辆电动摩托车提供折合人民币 </a:t>
            </a:r>
            <a:r>
              <a:rPr kumimoji="0" lang="en-US"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3000 </a:t>
            </a: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元以上的补贴，政策催化下东南亚电动两轮车或将进入快速导入期</a:t>
            </a:r>
            <a:endParaRPr kumimoji="0" lang="en-US" altLang="zh-CN" sz="1200" u="none" strike="noStrike" kern="1200" cap="none" spc="0" normalizeH="0" baseline="0" noProof="0" dirty="0">
              <a:ln>
                <a:noFill/>
              </a:ln>
              <a:solidFill>
                <a:prstClr val="black"/>
              </a:solidFill>
              <a:uLnTx/>
              <a:uFillTx/>
              <a:latin typeface="微软雅黑" panose="020B0503020204020204" pitchFamily="34" charset="-122"/>
              <a:ea typeface="微软雅黑" panose="020B0503020204020204" pitchFamily="34" charset="-122"/>
              <a:cs typeface="+mn-cs"/>
            </a:endParaRPr>
          </a:p>
          <a:p>
            <a:pPr lvl="1">
              <a:lnSpc>
                <a:spcPct val="150000"/>
              </a:lnSpc>
              <a:spcBef>
                <a:spcPts val="0"/>
              </a:spcBef>
              <a:defRPr/>
            </a:pPr>
            <a:r>
              <a:rPr lang="zh-CN" altLang="en-US" sz="1200" b="0" i="0" dirty="0">
                <a:effectLst/>
              </a:rPr>
              <a:t>包括东盟十国和中日韩澳新在内的十五个国家正式签署</a:t>
            </a:r>
            <a:r>
              <a:rPr lang="en-US" altLang="zh-CN" sz="1200" b="0" i="0" dirty="0">
                <a:effectLst/>
              </a:rPr>
              <a:t>《</a:t>
            </a:r>
            <a:r>
              <a:rPr lang="zh-CN" altLang="en-US" sz="1200" b="0" i="0" dirty="0">
                <a:effectLst/>
              </a:rPr>
              <a:t>区域全面经济伙伴关系协定</a:t>
            </a:r>
            <a:r>
              <a:rPr lang="en-US" altLang="zh-CN" sz="1200" b="0" i="0" dirty="0">
                <a:effectLst/>
              </a:rPr>
              <a:t>》</a:t>
            </a:r>
            <a:r>
              <a:rPr lang="zh-CN" altLang="en-US" sz="1200" b="0" i="0" dirty="0">
                <a:effectLst/>
              </a:rPr>
              <a:t>（</a:t>
            </a:r>
            <a:r>
              <a:rPr lang="en-US" altLang="zh-CN" sz="1200" b="0" i="0" dirty="0">
                <a:effectLst/>
              </a:rPr>
              <a:t>RCEP</a:t>
            </a:r>
            <a:r>
              <a:rPr lang="zh-CN" altLang="en-US" sz="1200" b="0" i="0" dirty="0">
                <a:effectLst/>
              </a:rPr>
              <a:t>）。根据</a:t>
            </a:r>
            <a:r>
              <a:rPr lang="en-US" altLang="zh-CN" sz="1200" b="0" i="0" dirty="0">
                <a:effectLst/>
              </a:rPr>
              <a:t>RCEP</a:t>
            </a:r>
            <a:r>
              <a:rPr lang="zh-CN" altLang="en-US" sz="1200" b="0" i="0" dirty="0">
                <a:effectLst/>
              </a:rPr>
              <a:t>，印尼和越南将调低中国出口两轮车关税，其中印尼对全散件进口组装的电动摩托车从协定生效第一年起由基准税率</a:t>
            </a:r>
            <a:r>
              <a:rPr lang="en-US" altLang="zh-CN" sz="1200" b="0" i="0" dirty="0">
                <a:effectLst/>
              </a:rPr>
              <a:t>10%</a:t>
            </a:r>
            <a:r>
              <a:rPr lang="zh-CN" altLang="en-US" sz="1200" b="0" i="0" dirty="0">
                <a:effectLst/>
              </a:rPr>
              <a:t>立即减至零税率，对电动摩托车整车在</a:t>
            </a:r>
            <a:r>
              <a:rPr lang="en-US" altLang="zh-CN" sz="1200" b="0" i="0" dirty="0">
                <a:effectLst/>
              </a:rPr>
              <a:t>15</a:t>
            </a:r>
            <a:r>
              <a:rPr lang="zh-CN" altLang="en-US" sz="1200" b="0" i="0" dirty="0">
                <a:effectLst/>
              </a:rPr>
              <a:t>年过渡期内由基准税率</a:t>
            </a:r>
            <a:r>
              <a:rPr lang="en-US" altLang="zh-CN" sz="1200" b="0" i="0" dirty="0">
                <a:effectLst/>
              </a:rPr>
              <a:t>20%/30%</a:t>
            </a:r>
            <a:r>
              <a:rPr lang="zh-CN" altLang="en-US" sz="1200" b="0" i="0" dirty="0">
                <a:effectLst/>
              </a:rPr>
              <a:t>逐渐减至零税率；越南对</a:t>
            </a:r>
            <a:r>
              <a:rPr lang="en-US" altLang="zh-CN" sz="1200" b="0" i="0" dirty="0">
                <a:effectLst/>
              </a:rPr>
              <a:t>250cc</a:t>
            </a:r>
            <a:r>
              <a:rPr lang="zh-CN" altLang="en-US" sz="1200" b="0" i="0" dirty="0">
                <a:effectLst/>
              </a:rPr>
              <a:t>以上燃油摩托车承诺在</a:t>
            </a:r>
            <a:r>
              <a:rPr lang="en-US" altLang="zh-CN" sz="1200" b="0" i="0" dirty="0">
                <a:effectLst/>
              </a:rPr>
              <a:t>20</a:t>
            </a:r>
            <a:r>
              <a:rPr lang="zh-CN" altLang="en-US" sz="1200" b="0" i="0" dirty="0">
                <a:effectLst/>
              </a:rPr>
              <a:t>年内逐步将关税减至零，对电动摩托车无税收减免政策</a:t>
            </a:r>
            <a:endParaRPr lang="en-US" altLang="zh-CN" sz="1200" dirty="0">
              <a:solidFill>
                <a:prstClr val="black"/>
              </a:solidFill>
            </a:endParaRPr>
          </a:p>
        </p:txBody>
      </p:sp>
      <p:pic>
        <p:nvPicPr>
          <p:cNvPr id="7" name="图片 6">
            <a:extLst>
              <a:ext uri="{FF2B5EF4-FFF2-40B4-BE49-F238E27FC236}">
                <a16:creationId xmlns:a16="http://schemas.microsoft.com/office/drawing/2014/main" id="{B0C76043-F63E-22AD-305C-1B81D5707B96}"/>
              </a:ext>
            </a:extLst>
          </p:cNvPr>
          <p:cNvPicPr>
            <a:picLocks noChangeAspect="1"/>
          </p:cNvPicPr>
          <p:nvPr/>
        </p:nvPicPr>
        <p:blipFill>
          <a:blip r:embed="rId2"/>
          <a:stretch>
            <a:fillRect/>
          </a:stretch>
        </p:blipFill>
        <p:spPr>
          <a:xfrm>
            <a:off x="1440871" y="3954601"/>
            <a:ext cx="3976831" cy="2186138"/>
          </a:xfrm>
          <a:prstGeom prst="rect">
            <a:avLst/>
          </a:prstGeom>
        </p:spPr>
      </p:pic>
      <p:sp>
        <p:nvSpPr>
          <p:cNvPr id="8" name="文本框 7">
            <a:extLst>
              <a:ext uri="{FF2B5EF4-FFF2-40B4-BE49-F238E27FC236}">
                <a16:creationId xmlns:a16="http://schemas.microsoft.com/office/drawing/2014/main" id="{056631EE-E85B-07C1-D7FB-E985915029D5}"/>
              </a:ext>
            </a:extLst>
          </p:cNvPr>
          <p:cNvSpPr txBox="1"/>
          <p:nvPr/>
        </p:nvSpPr>
        <p:spPr>
          <a:xfrm>
            <a:off x="441960" y="6611779"/>
            <a:ext cx="5155579" cy="246221"/>
          </a:xfrm>
          <a:prstGeom prst="rect">
            <a:avLst/>
          </a:prstGeom>
          <a:noFill/>
        </p:spPr>
        <p:txBody>
          <a:bodyPr wrap="none" rtlCol="0">
            <a:spAutoFit/>
          </a:bodyPr>
          <a:lstStyle/>
          <a:p>
            <a:r>
              <a:rPr lang="zh-CN" altLang="en-US" sz="1000" dirty="0">
                <a:latin typeface="微软雅黑" panose="020B0503020204020204" pitchFamily="34" charset="-122"/>
                <a:ea typeface="微软雅黑" panose="020B0503020204020204" pitchFamily="34" charset="-122"/>
              </a:rPr>
              <a:t>数据来源：</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东南亚电动化加速，两轮车开启出海新篇章</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，中信证券研究部，</a:t>
            </a:r>
            <a:r>
              <a:rPr lang="en-US" altLang="zh-CN" sz="1000" dirty="0">
                <a:latin typeface="微软雅黑" panose="020B0503020204020204" pitchFamily="34" charset="-122"/>
                <a:ea typeface="微软雅黑" panose="020B0503020204020204" pitchFamily="34" charset="-122"/>
              </a:rPr>
              <a:t>2023.06</a:t>
            </a:r>
            <a:endParaRPr lang="zh-CN" altLang="en-US" sz="1000"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631C7DAA-0818-72B1-F225-CC309EB179E3}"/>
              </a:ext>
            </a:extLst>
          </p:cNvPr>
          <p:cNvPicPr>
            <a:picLocks noChangeAspect="1"/>
          </p:cNvPicPr>
          <p:nvPr/>
        </p:nvPicPr>
        <p:blipFill>
          <a:blip r:embed="rId3"/>
          <a:stretch>
            <a:fillRect/>
          </a:stretch>
        </p:blipFill>
        <p:spPr>
          <a:xfrm>
            <a:off x="5846618" y="4112475"/>
            <a:ext cx="4180202" cy="2028264"/>
          </a:xfrm>
          <a:prstGeom prst="rect">
            <a:avLst/>
          </a:prstGeom>
        </p:spPr>
      </p:pic>
    </p:spTree>
    <p:extLst>
      <p:ext uri="{BB962C8B-B14F-4D97-AF65-F5344CB8AC3E}">
        <p14:creationId xmlns:p14="http://schemas.microsoft.com/office/powerpoint/2010/main" val="879335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BD2CB-9C13-8FAD-380D-80AB1CCD7489}"/>
              </a:ext>
            </a:extLst>
          </p:cNvPr>
          <p:cNvSpPr>
            <a:spLocks noGrp="1"/>
          </p:cNvSpPr>
          <p:nvPr>
            <p:ph type="title"/>
          </p:nvPr>
        </p:nvSpPr>
        <p:spPr>
          <a:xfrm>
            <a:off x="441959" y="276495"/>
            <a:ext cx="11750041" cy="559435"/>
          </a:xfrm>
        </p:spPr>
        <p:txBody>
          <a:bodyPr>
            <a:normAutofit/>
          </a:bodyPr>
          <a:lstStyle/>
          <a:p>
            <a:r>
              <a:rPr lang="zh-CN" altLang="en-US" dirty="0"/>
              <a:t>市场驱动因素 </a:t>
            </a:r>
            <a:r>
              <a:rPr lang="en-US" altLang="zh-CN" sz="2000" dirty="0"/>
              <a:t>- </a:t>
            </a:r>
            <a:r>
              <a:rPr lang="zh-CN" altLang="en-US" sz="2000" dirty="0"/>
              <a:t>东南亚宏观环境为双轮车创造天然需求、居民外出需求复苏，进一步拉动需求增长</a:t>
            </a:r>
            <a:endParaRPr lang="zh-CN" altLang="en-US" sz="2200" dirty="0"/>
          </a:p>
        </p:txBody>
      </p:sp>
      <p:sp>
        <p:nvSpPr>
          <p:cNvPr id="3" name="内容占位符 2">
            <a:extLst>
              <a:ext uri="{FF2B5EF4-FFF2-40B4-BE49-F238E27FC236}">
                <a16:creationId xmlns:a16="http://schemas.microsoft.com/office/drawing/2014/main" id="{04C24842-2CEF-312B-196D-C846E5E98359}"/>
              </a:ext>
            </a:extLst>
          </p:cNvPr>
          <p:cNvSpPr>
            <a:spLocks noGrp="1"/>
          </p:cNvSpPr>
          <p:nvPr>
            <p:ph idx="1"/>
          </p:nvPr>
        </p:nvSpPr>
        <p:spPr/>
        <p:txBody>
          <a:bodyPr/>
          <a:lstStyle/>
          <a:p>
            <a:pPr>
              <a:lnSpc>
                <a:spcPct val="150000"/>
              </a:lnSpc>
            </a:pPr>
            <a:r>
              <a:rPr lang="zh-CN" altLang="en-US" b="1" dirty="0"/>
              <a:t>地理环境及人均收入低导致市场需求大：</a:t>
            </a:r>
            <a:r>
              <a:rPr lang="zh-CN" altLang="en-US" b="0" i="0" dirty="0">
                <a:effectLst/>
              </a:rPr>
              <a:t>由于</a:t>
            </a:r>
            <a:r>
              <a:rPr lang="zh-CN" altLang="en-US" b="0" i="0" dirty="0">
                <a:solidFill>
                  <a:srgbClr val="000000"/>
                </a:solidFill>
                <a:effectLst/>
              </a:rPr>
              <a:t>多山的崎岖地形、</a:t>
            </a:r>
            <a:r>
              <a:rPr lang="zh-CN" altLang="en-US" b="0" i="0" dirty="0">
                <a:effectLst/>
              </a:rPr>
              <a:t>公共交通基础设施较为缺乏、人口密集城市多、城市短距离交通通常在</a:t>
            </a:r>
            <a:r>
              <a:rPr lang="en-US" altLang="zh-CN" b="0" i="0" dirty="0">
                <a:effectLst/>
              </a:rPr>
              <a:t>10-20</a:t>
            </a:r>
            <a:r>
              <a:rPr lang="zh-CN" altLang="en-US" b="0" i="0" dirty="0">
                <a:effectLst/>
              </a:rPr>
              <a:t>公里，骑双轮车是该地区最受欢迎的代步方式</a:t>
            </a:r>
            <a:endParaRPr lang="en-US" altLang="zh-CN" b="0" i="0" dirty="0">
              <a:effectLst/>
            </a:endParaRPr>
          </a:p>
          <a:p>
            <a:pPr>
              <a:lnSpc>
                <a:spcPct val="150000"/>
              </a:lnSpc>
            </a:pPr>
            <a:r>
              <a:rPr lang="zh-CN" altLang="en-US" b="1" i="0" dirty="0">
                <a:effectLst/>
              </a:rPr>
              <a:t>疫情影响基本消退，居民出行需求快速复苏：</a:t>
            </a:r>
            <a:r>
              <a:rPr lang="en-US" altLang="zh-CN" b="0" i="0" dirty="0">
                <a:effectLst/>
              </a:rPr>
              <a:t>2023</a:t>
            </a:r>
            <a:r>
              <a:rPr lang="zh-CN" altLang="en-US" b="0" i="0" dirty="0">
                <a:effectLst/>
              </a:rPr>
              <a:t>年 </a:t>
            </a:r>
            <a:r>
              <a:rPr lang="en-US" altLang="zh-CN" b="0" i="0" dirty="0">
                <a:effectLst/>
              </a:rPr>
              <a:t>1-3</a:t>
            </a:r>
            <a:r>
              <a:rPr lang="zh-CN" altLang="en-US" b="0" i="0" dirty="0">
                <a:effectLst/>
              </a:rPr>
              <a:t>月，印尼铁路运输旅客数量达到 </a:t>
            </a:r>
            <a:r>
              <a:rPr lang="en-US" altLang="zh-CN" b="0" i="0" dirty="0">
                <a:effectLst/>
              </a:rPr>
              <a:t>8510</a:t>
            </a:r>
            <a:r>
              <a:rPr lang="zh-CN" altLang="en-US" b="0" i="0" dirty="0">
                <a:effectLst/>
              </a:rPr>
              <a:t>万人次，为 </a:t>
            </a:r>
            <a:r>
              <a:rPr lang="en-US" altLang="zh-CN" b="0" i="0" dirty="0">
                <a:effectLst/>
              </a:rPr>
              <a:t>2019</a:t>
            </a:r>
            <a:r>
              <a:rPr lang="zh-CN" altLang="en-US" b="0" i="0" dirty="0">
                <a:effectLst/>
              </a:rPr>
              <a:t>和 </a:t>
            </a:r>
            <a:r>
              <a:rPr lang="en-US" altLang="zh-CN" b="0" i="0" dirty="0">
                <a:effectLst/>
              </a:rPr>
              <a:t>2020</a:t>
            </a:r>
            <a:r>
              <a:rPr lang="zh-CN" altLang="en-US" b="0" i="0" dirty="0">
                <a:effectLst/>
              </a:rPr>
              <a:t>年同期的 </a:t>
            </a:r>
            <a:r>
              <a:rPr lang="en-US" altLang="zh-CN" b="0" i="0" dirty="0">
                <a:effectLst/>
              </a:rPr>
              <a:t>83% </a:t>
            </a:r>
            <a:r>
              <a:rPr lang="zh-CN" altLang="en-US" b="0" i="0" dirty="0">
                <a:effectLst/>
              </a:rPr>
              <a:t>和 </a:t>
            </a:r>
            <a:r>
              <a:rPr lang="en-US" altLang="zh-CN" b="0" i="0" dirty="0">
                <a:effectLst/>
              </a:rPr>
              <a:t>95%</a:t>
            </a:r>
            <a:r>
              <a:rPr lang="zh-CN" altLang="en-US" b="0" i="0" dirty="0">
                <a:effectLst/>
              </a:rPr>
              <a:t>，出行需求显著恢复；作为东南亚日常通勤和短途旅行的主要工具，两轮车市场景气度上行</a:t>
            </a:r>
            <a:endParaRPr lang="en-US" altLang="zh-CN" dirty="0"/>
          </a:p>
          <a:p>
            <a:pPr>
              <a:lnSpc>
                <a:spcPct val="150000"/>
              </a:lnSpc>
            </a:pPr>
            <a:endParaRPr lang="en-US" altLang="zh-CN" b="0" i="0" dirty="0">
              <a:effectLst/>
            </a:endParaRPr>
          </a:p>
          <a:p>
            <a:pPr>
              <a:lnSpc>
                <a:spcPct val="150000"/>
              </a:lnSpc>
            </a:pPr>
            <a:endParaRPr lang="en-US" altLang="zh-CN" b="0" i="0" dirty="0">
              <a:effectLst/>
            </a:endParaRPr>
          </a:p>
          <a:p>
            <a:pPr>
              <a:lnSpc>
                <a:spcPct val="150000"/>
              </a:lnSpc>
            </a:pPr>
            <a:endParaRPr lang="en-US" altLang="zh-CN" b="0" i="0" dirty="0">
              <a:effectLst/>
            </a:endParaRPr>
          </a:p>
          <a:p>
            <a:pPr>
              <a:lnSpc>
                <a:spcPct val="150000"/>
              </a:lnSpc>
            </a:pPr>
            <a:endParaRPr lang="en-US" altLang="zh-CN" dirty="0"/>
          </a:p>
          <a:p>
            <a:pPr>
              <a:lnSpc>
                <a:spcPct val="150000"/>
              </a:lnSpc>
            </a:pPr>
            <a:endParaRPr lang="en-US" altLang="zh-CN" dirty="0"/>
          </a:p>
          <a:p>
            <a:pPr>
              <a:lnSpc>
                <a:spcPct val="150000"/>
              </a:lnSpc>
            </a:pPr>
            <a:endParaRPr lang="zh-CN" altLang="en-US" dirty="0"/>
          </a:p>
        </p:txBody>
      </p:sp>
      <p:pic>
        <p:nvPicPr>
          <p:cNvPr id="2050" name="Picture 2">
            <a:extLst>
              <a:ext uri="{FF2B5EF4-FFF2-40B4-BE49-F238E27FC236}">
                <a16:creationId xmlns:a16="http://schemas.microsoft.com/office/drawing/2014/main" id="{F09143D7-C4D0-77AF-204A-31BE486E00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760" y="2984500"/>
            <a:ext cx="4297680" cy="36576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FEAA15D7-A9EE-B2E6-4F09-A941B97FE0D4}"/>
              </a:ext>
            </a:extLst>
          </p:cNvPr>
          <p:cNvPicPr>
            <a:picLocks noChangeAspect="1"/>
          </p:cNvPicPr>
          <p:nvPr/>
        </p:nvPicPr>
        <p:blipFill>
          <a:blip r:embed="rId3"/>
          <a:stretch>
            <a:fillRect/>
          </a:stretch>
        </p:blipFill>
        <p:spPr>
          <a:xfrm>
            <a:off x="5244081" y="3095625"/>
            <a:ext cx="6551406" cy="3200399"/>
          </a:xfrm>
          <a:prstGeom prst="rect">
            <a:avLst/>
          </a:prstGeom>
        </p:spPr>
      </p:pic>
      <p:sp>
        <p:nvSpPr>
          <p:cNvPr id="5" name="文本框 4">
            <a:extLst>
              <a:ext uri="{FF2B5EF4-FFF2-40B4-BE49-F238E27FC236}">
                <a16:creationId xmlns:a16="http://schemas.microsoft.com/office/drawing/2014/main" id="{A507EF78-5D39-55DA-165A-5E7AE69D198C}"/>
              </a:ext>
            </a:extLst>
          </p:cNvPr>
          <p:cNvSpPr txBox="1"/>
          <p:nvPr/>
        </p:nvSpPr>
        <p:spPr>
          <a:xfrm>
            <a:off x="441960" y="6611779"/>
            <a:ext cx="5155579" cy="246221"/>
          </a:xfrm>
          <a:prstGeom prst="rect">
            <a:avLst/>
          </a:prstGeom>
          <a:noFill/>
        </p:spPr>
        <p:txBody>
          <a:bodyPr wrap="none" rtlCol="0">
            <a:spAutoFit/>
          </a:bodyPr>
          <a:lstStyle/>
          <a:p>
            <a:r>
              <a:rPr lang="zh-CN" altLang="en-US" sz="1000" dirty="0">
                <a:latin typeface="微软雅黑" panose="020B0503020204020204" pitchFamily="34" charset="-122"/>
                <a:ea typeface="微软雅黑" panose="020B0503020204020204" pitchFamily="34" charset="-122"/>
              </a:rPr>
              <a:t>数据来源：</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东南亚电动化加速，两轮车开启出海新篇章</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，中信证券研究部，</a:t>
            </a:r>
            <a:r>
              <a:rPr lang="en-US" altLang="zh-CN" sz="1000" dirty="0">
                <a:latin typeface="微软雅黑" panose="020B0503020204020204" pitchFamily="34" charset="-122"/>
                <a:ea typeface="微软雅黑" panose="020B0503020204020204" pitchFamily="34" charset="-122"/>
              </a:rPr>
              <a:t>2023.06</a:t>
            </a:r>
            <a:endParaRPr lang="zh-CN" altLang="en-US" sz="1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245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3272CE-1704-55F1-3BFB-1B0700555B86}"/>
              </a:ext>
            </a:extLst>
          </p:cNvPr>
          <p:cNvSpPr>
            <a:spLocks noGrp="1"/>
          </p:cNvSpPr>
          <p:nvPr>
            <p:ph type="title"/>
          </p:nvPr>
        </p:nvSpPr>
        <p:spPr>
          <a:xfrm>
            <a:off x="441960" y="276495"/>
            <a:ext cx="12415058" cy="559435"/>
          </a:xfrm>
        </p:spPr>
        <p:txBody>
          <a:bodyPr>
            <a:normAutofit/>
          </a:bodyPr>
          <a:lstStyle/>
          <a:p>
            <a:r>
              <a:rPr kumimoji="0" lang="zh-CN" altLang="en-US" sz="2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市场驱动因素 </a:t>
            </a:r>
            <a:r>
              <a:rPr lang="en-US" altLang="zh-CN" sz="2000" dirty="0">
                <a:solidFill>
                  <a:prstClr val="black"/>
                </a:solidFill>
              </a:rPr>
              <a:t>-</a:t>
            </a: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a:t>
            </a:r>
            <a:r>
              <a:rPr lang="zh-CN" altLang="en-US" sz="2000" dirty="0">
                <a:solidFill>
                  <a:prstClr val="black"/>
                </a:solidFill>
              </a:rPr>
              <a:t>电动双轮车使用门槛低、维护成本低，头部品牌技术发展使产品性价比占明显优势</a:t>
            </a:r>
            <a:endParaRPr lang="zh-CN" altLang="en-US" dirty="0"/>
          </a:p>
        </p:txBody>
      </p:sp>
      <p:sp>
        <p:nvSpPr>
          <p:cNvPr id="3" name="内容占位符 2">
            <a:extLst>
              <a:ext uri="{FF2B5EF4-FFF2-40B4-BE49-F238E27FC236}">
                <a16:creationId xmlns:a16="http://schemas.microsoft.com/office/drawing/2014/main" id="{BC5CA3BC-D496-3CAE-D7F7-8E45A5B4D454}"/>
              </a:ext>
            </a:extLst>
          </p:cNvPr>
          <p:cNvSpPr>
            <a:spLocks noGrp="1"/>
          </p:cNvSpPr>
          <p:nvPr>
            <p:ph idx="1"/>
          </p:nvPr>
        </p:nvSpPr>
        <p:spPr/>
        <p:txBody>
          <a:bodyPr/>
          <a:lstStyle/>
          <a:p>
            <a:pPr>
              <a:lnSpc>
                <a:spcPct val="150000"/>
              </a:lnSpc>
            </a:pPr>
            <a:r>
              <a:rPr lang="zh-CN" altLang="en-US" b="1" dirty="0">
                <a:solidFill>
                  <a:srgbClr val="0E0E0E"/>
                </a:solidFill>
                <a:latin typeface="PingFang SC"/>
              </a:rPr>
              <a:t>双轮电动车与双轮摩托</a:t>
            </a:r>
            <a:r>
              <a:rPr lang="zh-CN" altLang="en-US" b="1" i="0" dirty="0">
                <a:solidFill>
                  <a:srgbClr val="0E0E0E"/>
                </a:solidFill>
                <a:effectLst/>
                <a:latin typeface="PingFang SC"/>
              </a:rPr>
              <a:t>性能上差距逐渐缩小：</a:t>
            </a:r>
            <a:r>
              <a:rPr lang="zh-CN" altLang="en-US" b="0" i="0" dirty="0">
                <a:solidFill>
                  <a:srgbClr val="0E0E0E"/>
                </a:solidFill>
                <a:effectLst/>
                <a:latin typeface="PingFang SC"/>
              </a:rPr>
              <a:t>随着电动汽车产业的成熟发展，双轮电动车全面收益，在产品续航、低温环境使用性能等方面都已经明显增强，</a:t>
            </a:r>
            <a:r>
              <a:rPr lang="zh-CN" altLang="en-US" dirty="0"/>
              <a:t>电动两轮车在最高时速和里程上基本替代主流 </a:t>
            </a:r>
            <a:r>
              <a:rPr lang="en-US" altLang="zh-CN" dirty="0"/>
              <a:t>110cc </a:t>
            </a:r>
            <a:r>
              <a:rPr lang="zh-CN" altLang="en-US" dirty="0"/>
              <a:t>油摩</a:t>
            </a:r>
            <a:endParaRPr lang="en-US" altLang="zh-CN" b="0" i="0" dirty="0">
              <a:solidFill>
                <a:srgbClr val="0E0E0E"/>
              </a:solidFill>
              <a:effectLst/>
              <a:latin typeface="PingFang SC"/>
            </a:endParaRPr>
          </a:p>
          <a:p>
            <a:pPr>
              <a:lnSpc>
                <a:spcPct val="150000"/>
              </a:lnSpc>
            </a:pPr>
            <a:r>
              <a:rPr lang="zh-CN" altLang="en-US" b="1" dirty="0"/>
              <a:t>电动双轮车的维护成本更低：</a:t>
            </a:r>
            <a:r>
              <a:rPr lang="zh-CN" altLang="en-US" dirty="0"/>
              <a:t>两轮车总成本由前期成本和使用过程中的运行成本构成，使用寿命一般为 </a:t>
            </a:r>
            <a:r>
              <a:rPr lang="en-US" altLang="zh-CN" dirty="0"/>
              <a:t>5 </a:t>
            </a:r>
            <a:r>
              <a:rPr lang="zh-CN" altLang="en-US" dirty="0"/>
              <a:t>年。在运行成本方面，电动两轮车相比油摩在能源成本和维护费 用上有着巨大优势，五年生命周期内电动两轮车的运行成本仅为油摩的 </a:t>
            </a:r>
            <a:r>
              <a:rPr lang="en-US" altLang="zh-CN" dirty="0"/>
              <a:t>11%</a:t>
            </a:r>
            <a:r>
              <a:rPr lang="zh-CN" altLang="en-US" dirty="0"/>
              <a:t>。</a:t>
            </a:r>
            <a:endParaRPr lang="en-US" altLang="zh-CN" b="0" i="0" dirty="0">
              <a:solidFill>
                <a:srgbClr val="0E0E0E"/>
              </a:solidFill>
              <a:effectLst/>
              <a:latin typeface="PingFang SC"/>
            </a:endParaRPr>
          </a:p>
          <a:p>
            <a:pPr>
              <a:lnSpc>
                <a:spcPct val="150000"/>
              </a:lnSpc>
            </a:pPr>
            <a:r>
              <a:rPr lang="zh-CN" altLang="en-US" b="1" i="0" dirty="0">
                <a:solidFill>
                  <a:srgbClr val="121212"/>
                </a:solidFill>
                <a:effectLst/>
                <a:latin typeface="-apple-system"/>
              </a:rPr>
              <a:t>电动两轮车使用门槛更低，无需驾照，可带动增量市场空间：</a:t>
            </a:r>
            <a:r>
              <a:rPr lang="zh-CN" altLang="en-US" b="0" i="0" dirty="0">
                <a:solidFill>
                  <a:srgbClr val="121212"/>
                </a:solidFill>
                <a:effectLst/>
                <a:latin typeface="-apple-system"/>
              </a:rPr>
              <a:t>有望带动两轮车整体使用渗透率向上。在印尼摩托车随处可见，是当地最便捷经济的交通工具。从使用情况看，由于摩托车使用门槛较高，当地骑行人群以青壮年男性为主，而电动自行车相对轻便，操作简单，将打动更 多女性和中老年消费者，形成可观的增量市场空间。</a:t>
            </a:r>
            <a:endParaRPr lang="zh-CN" altLang="en-US" dirty="0"/>
          </a:p>
        </p:txBody>
      </p:sp>
      <p:pic>
        <p:nvPicPr>
          <p:cNvPr id="9" name="图片 8">
            <a:extLst>
              <a:ext uri="{FF2B5EF4-FFF2-40B4-BE49-F238E27FC236}">
                <a16:creationId xmlns:a16="http://schemas.microsoft.com/office/drawing/2014/main" id="{2AE79818-E73C-6DD3-1335-D6E5663CE5BE}"/>
              </a:ext>
            </a:extLst>
          </p:cNvPr>
          <p:cNvPicPr>
            <a:picLocks noChangeAspect="1"/>
          </p:cNvPicPr>
          <p:nvPr/>
        </p:nvPicPr>
        <p:blipFill>
          <a:blip r:embed="rId2"/>
          <a:stretch>
            <a:fillRect/>
          </a:stretch>
        </p:blipFill>
        <p:spPr>
          <a:xfrm>
            <a:off x="1164612" y="3736967"/>
            <a:ext cx="4229424" cy="2403374"/>
          </a:xfrm>
          <a:prstGeom prst="rect">
            <a:avLst/>
          </a:prstGeom>
        </p:spPr>
      </p:pic>
      <p:sp>
        <p:nvSpPr>
          <p:cNvPr id="10" name="文本框 9">
            <a:extLst>
              <a:ext uri="{FF2B5EF4-FFF2-40B4-BE49-F238E27FC236}">
                <a16:creationId xmlns:a16="http://schemas.microsoft.com/office/drawing/2014/main" id="{6802667C-31E4-1C8A-8E53-40D54F8E3F38}"/>
              </a:ext>
            </a:extLst>
          </p:cNvPr>
          <p:cNvSpPr txBox="1"/>
          <p:nvPr/>
        </p:nvSpPr>
        <p:spPr>
          <a:xfrm>
            <a:off x="441960" y="6611779"/>
            <a:ext cx="7343677" cy="246221"/>
          </a:xfrm>
          <a:prstGeom prst="rect">
            <a:avLst/>
          </a:prstGeom>
          <a:noFill/>
        </p:spPr>
        <p:txBody>
          <a:bodyPr wrap="none" rtlCol="0">
            <a:spAutoFit/>
          </a:bodyPr>
          <a:lstStyle/>
          <a:p>
            <a:r>
              <a:rPr lang="zh-CN" altLang="en-US" sz="1000" dirty="0">
                <a:latin typeface="微软雅黑" panose="020B0503020204020204" pitchFamily="34" charset="-122"/>
                <a:ea typeface="微软雅黑" panose="020B0503020204020204" pitchFamily="34" charset="-122"/>
              </a:rPr>
              <a:t>数据来源：国海证券研究部，</a:t>
            </a:r>
            <a:r>
              <a:rPr lang="en-US" altLang="zh-CN" sz="1000" dirty="0">
                <a:latin typeface="微软雅黑" panose="020B0503020204020204" pitchFamily="34" charset="-122"/>
                <a:ea typeface="微软雅黑" panose="020B0503020204020204" pitchFamily="34" charset="-122"/>
              </a:rPr>
              <a:t>2023.06</a:t>
            </a:r>
            <a:r>
              <a:rPr lang="zh-CN" altLang="en-US" sz="1000" dirty="0">
                <a:latin typeface="微软雅黑" panose="020B0503020204020204" pitchFamily="34" charset="-122"/>
                <a:ea typeface="微软雅黑" panose="020B0503020204020204" pitchFamily="34" charset="-122"/>
              </a:rPr>
              <a:t>；</a:t>
            </a:r>
            <a:r>
              <a:rPr lang="en-US" altLang="zh-CN" sz="1000" dirty="0">
                <a:latin typeface="微软雅黑" panose="020B0503020204020204" pitchFamily="34" charset="-122"/>
                <a:ea typeface="微软雅黑" panose="020B0503020204020204" pitchFamily="34" charset="-122"/>
              </a:rPr>
              <a:t> 《</a:t>
            </a:r>
            <a:r>
              <a:rPr lang="zh-CN" altLang="en-US" sz="1000" dirty="0">
                <a:latin typeface="微软雅黑" panose="020B0503020204020204" pitchFamily="34" charset="-122"/>
                <a:ea typeface="微软雅黑" panose="020B0503020204020204" pitchFamily="34" charset="-122"/>
              </a:rPr>
              <a:t>电动两轮车出海走向全球：雅迪、爱玛、台铃、新日、绿源</a:t>
            </a:r>
            <a:r>
              <a:rPr lang="en-US" altLang="zh-CN" sz="1000" dirty="0">
                <a:latin typeface="微软雅黑" panose="020B0503020204020204" pitchFamily="34" charset="-122"/>
                <a:ea typeface="微软雅黑" panose="020B0503020204020204" pitchFamily="34" charset="-122"/>
              </a:rPr>
              <a:t>》</a:t>
            </a:r>
            <a:r>
              <a:rPr lang="zh-CN" altLang="en-US" sz="1000" dirty="0">
                <a:latin typeface="微软雅黑" panose="020B0503020204020204" pitchFamily="34" charset="-122"/>
                <a:ea typeface="微软雅黑" panose="020B0503020204020204" pitchFamily="34" charset="-122"/>
              </a:rPr>
              <a:t>，华泰证券，</a:t>
            </a:r>
            <a:r>
              <a:rPr lang="en-US" altLang="zh-CN" sz="1000" dirty="0">
                <a:latin typeface="微软雅黑" panose="020B0503020204020204" pitchFamily="34" charset="-122"/>
                <a:ea typeface="微软雅黑" panose="020B0503020204020204" pitchFamily="34" charset="-122"/>
              </a:rPr>
              <a:t>2023.09</a:t>
            </a:r>
            <a:endParaRPr lang="zh-CN" altLang="en-US" sz="1000"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17154D21-5AA9-92F8-F982-01957E7D48C5}"/>
              </a:ext>
            </a:extLst>
          </p:cNvPr>
          <p:cNvPicPr>
            <a:picLocks noChangeAspect="1"/>
          </p:cNvPicPr>
          <p:nvPr/>
        </p:nvPicPr>
        <p:blipFill>
          <a:blip r:embed="rId3"/>
          <a:stretch>
            <a:fillRect/>
          </a:stretch>
        </p:blipFill>
        <p:spPr>
          <a:xfrm>
            <a:off x="6294700" y="3736967"/>
            <a:ext cx="4108710" cy="2403374"/>
          </a:xfrm>
          <a:prstGeom prst="rect">
            <a:avLst/>
          </a:prstGeom>
        </p:spPr>
      </p:pic>
    </p:spTree>
    <p:extLst>
      <p:ext uri="{BB962C8B-B14F-4D97-AF65-F5344CB8AC3E}">
        <p14:creationId xmlns:p14="http://schemas.microsoft.com/office/powerpoint/2010/main" val="38731905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50120E6-BC98-A01E-E3B1-E48103FB68BC}"/>
              </a:ext>
            </a:extLst>
          </p:cNvPr>
          <p:cNvSpPr/>
          <p:nvPr/>
        </p:nvSpPr>
        <p:spPr>
          <a:xfrm>
            <a:off x="0" y="0"/>
            <a:ext cx="6096000" cy="6858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64A299A4-2467-32FA-E526-60B5DEB318A4}"/>
              </a:ext>
            </a:extLst>
          </p:cNvPr>
          <p:cNvSpPr txBox="1"/>
          <p:nvPr/>
        </p:nvSpPr>
        <p:spPr>
          <a:xfrm flipH="1">
            <a:off x="1714500" y="638175"/>
            <a:ext cx="3981450" cy="1846659"/>
          </a:xfrm>
          <a:prstGeom prst="rect">
            <a:avLst/>
          </a:prstGeom>
          <a:noFill/>
        </p:spPr>
        <p:txBody>
          <a:bodyPr wrap="square" rtlCol="0">
            <a:spAutoFit/>
          </a:bodyPr>
          <a:lstStyle/>
          <a:p>
            <a:pPr algn="r"/>
            <a:r>
              <a:rPr lang="en-US" altLang="zh-CN" sz="6600" dirty="0">
                <a:solidFill>
                  <a:schemeClr val="bg1"/>
                </a:solidFill>
                <a:latin typeface="Aharoni" panose="02010803020104030203" pitchFamily="2" charset="-79"/>
                <a:ea typeface="微软雅黑" panose="020B0503020204020204" pitchFamily="34" charset="-122"/>
                <a:cs typeface="Aharoni" panose="02010803020104030203" pitchFamily="2" charset="-79"/>
              </a:rPr>
              <a:t>CHAPTER</a:t>
            </a:r>
          </a:p>
          <a:p>
            <a:pPr algn="r"/>
            <a:r>
              <a:rPr lang="en-US" altLang="zh-CN" sz="4800" dirty="0">
                <a:solidFill>
                  <a:schemeClr val="bg1"/>
                </a:solidFill>
                <a:latin typeface="Aharoni" panose="02010803020104030203" pitchFamily="2" charset="-79"/>
                <a:ea typeface="微软雅黑" panose="020B0503020204020204" pitchFamily="34" charset="-122"/>
                <a:cs typeface="Aharoni" panose="02010803020104030203" pitchFamily="2" charset="-79"/>
              </a:rPr>
              <a:t>TWO</a:t>
            </a:r>
            <a:endParaRPr lang="zh-CN" altLang="en-US" sz="4800" dirty="0">
              <a:solidFill>
                <a:schemeClr val="bg1"/>
              </a:solidFill>
              <a:latin typeface="Aharoni" panose="02010803020104030203" pitchFamily="2" charset="-79"/>
              <a:ea typeface="微软雅黑" panose="020B0503020204020204" pitchFamily="34" charset="-122"/>
              <a:cs typeface="Aharoni" panose="02010803020104030203" pitchFamily="2" charset="-79"/>
            </a:endParaRPr>
          </a:p>
        </p:txBody>
      </p:sp>
      <p:sp>
        <p:nvSpPr>
          <p:cNvPr id="8" name="文本框 7">
            <a:extLst>
              <a:ext uri="{FF2B5EF4-FFF2-40B4-BE49-F238E27FC236}">
                <a16:creationId xmlns:a16="http://schemas.microsoft.com/office/drawing/2014/main" id="{7E9F2B13-C80B-1E98-C880-4EBA92BDBE82}"/>
              </a:ext>
            </a:extLst>
          </p:cNvPr>
          <p:cNvSpPr txBox="1"/>
          <p:nvPr/>
        </p:nvSpPr>
        <p:spPr>
          <a:xfrm>
            <a:off x="6181725" y="2884884"/>
            <a:ext cx="5600700" cy="769441"/>
          </a:xfrm>
          <a:prstGeom prst="rect">
            <a:avLst/>
          </a:prstGeom>
          <a:noFill/>
          <a:effectLst>
            <a:reflection blurRad="6350" stA="50000" endA="300" endPos="55000" dir="5400000" sy="-100000" algn="bl" rotWithShape="0"/>
          </a:effectLst>
        </p:spPr>
        <p:txBody>
          <a:bodyPr wrap="square" rtlCol="0">
            <a:spAutoFit/>
          </a:bodyPr>
          <a:lstStyle/>
          <a:p>
            <a:pPr algn="dist"/>
            <a:r>
              <a:rPr lang="zh-CN" altLang="en-US" sz="4400" b="1" dirty="0">
                <a:latin typeface="微软雅黑" panose="020B0503020204020204" pitchFamily="34" charset="-122"/>
                <a:ea typeface="微软雅黑" panose="020B0503020204020204" pitchFamily="34" charset="-122"/>
              </a:rPr>
              <a:t>竞争格局分析</a:t>
            </a:r>
          </a:p>
        </p:txBody>
      </p:sp>
      <p:sp>
        <p:nvSpPr>
          <p:cNvPr id="9" name="矩形 8">
            <a:extLst>
              <a:ext uri="{FF2B5EF4-FFF2-40B4-BE49-F238E27FC236}">
                <a16:creationId xmlns:a16="http://schemas.microsoft.com/office/drawing/2014/main" id="{28D04D98-5707-43FF-DE87-AC0E53D0910A}"/>
              </a:ext>
            </a:extLst>
          </p:cNvPr>
          <p:cNvSpPr/>
          <p:nvPr/>
        </p:nvSpPr>
        <p:spPr>
          <a:xfrm>
            <a:off x="2857500" y="2484834"/>
            <a:ext cx="2733675" cy="1726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63EB74C7-7701-D757-2FAF-CAABCCB93BA3}"/>
              </a:ext>
            </a:extLst>
          </p:cNvPr>
          <p:cNvSpPr/>
          <p:nvPr/>
        </p:nvSpPr>
        <p:spPr>
          <a:xfrm>
            <a:off x="6248400" y="2484834"/>
            <a:ext cx="5419725" cy="1524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C4267EB0-190A-4D9F-84C7-D915C8357A2D}"/>
              </a:ext>
            </a:extLst>
          </p:cNvPr>
          <p:cNvSpPr txBox="1"/>
          <p:nvPr/>
        </p:nvSpPr>
        <p:spPr>
          <a:xfrm>
            <a:off x="323791" y="4324350"/>
            <a:ext cx="5372159" cy="1526187"/>
          </a:xfrm>
          <a:prstGeom prst="rect">
            <a:avLst/>
          </a:prstGeom>
          <a:noFill/>
        </p:spPr>
        <p:txBody>
          <a:bodyPr wrap="square">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东南亚双轮电动车市场竞争激烈，以本土品牌主导，日本品牌凭借先发优势占据市场，中国品牌通过本地化设计和高性价比策略争夺市场份额，同时该市场受到资本青睐，展现出积极的投融资趋势和发展前景。</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34326F4F-AB1D-FDF9-AA4D-F5002C39EDD0}"/>
              </a:ext>
            </a:extLst>
          </p:cNvPr>
          <p:cNvSpPr txBox="1"/>
          <p:nvPr/>
        </p:nvSpPr>
        <p:spPr>
          <a:xfrm>
            <a:off x="323791" y="3878719"/>
            <a:ext cx="6096000" cy="369332"/>
          </a:xfrm>
          <a:prstGeom prst="rect">
            <a:avLst/>
          </a:prstGeom>
          <a:noFill/>
        </p:spPr>
        <p:txBody>
          <a:bodyPr wrap="square">
            <a:spAutoFit/>
          </a:bodyPr>
          <a:lstStyle/>
          <a:p>
            <a:r>
              <a:rPr lang="zh-CN" altLang="en-US" sz="1800" b="1" i="1" dirty="0">
                <a:solidFill>
                  <a:schemeClr val="bg1"/>
                </a:solidFill>
                <a:latin typeface="微软雅黑" panose="020B0503020204020204" pitchFamily="34" charset="-122"/>
                <a:ea typeface="微软雅黑" panose="020B0503020204020204" pitchFamily="34" charset="-122"/>
              </a:rPr>
              <a:t>竞争激烈：多元品牌在市场的角逐与策略</a:t>
            </a:r>
          </a:p>
        </p:txBody>
      </p:sp>
    </p:spTree>
    <p:extLst>
      <p:ext uri="{BB962C8B-B14F-4D97-AF65-F5344CB8AC3E}">
        <p14:creationId xmlns:p14="http://schemas.microsoft.com/office/powerpoint/2010/main" val="29403055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3230</TotalTime>
  <Words>4686</Words>
  <Application>Microsoft Office PowerPoint</Application>
  <PresentationFormat>宽屏</PresentationFormat>
  <Paragraphs>203</Paragraphs>
  <Slides>27</Slides>
  <Notes>2</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-apple-system</vt:lpstr>
      <vt:lpstr>Microsoft YaHei-Regular</vt:lpstr>
      <vt:lpstr>PingFang SC</vt:lpstr>
      <vt:lpstr>Söhne</vt:lpstr>
      <vt:lpstr>system-ui</vt:lpstr>
      <vt:lpstr>等线</vt:lpstr>
      <vt:lpstr>等线 Light</vt:lpstr>
      <vt:lpstr>微软雅黑</vt:lpstr>
      <vt:lpstr>Aharoni</vt:lpstr>
      <vt:lpstr>Arial</vt:lpstr>
      <vt:lpstr>Office 主题​​</vt:lpstr>
      <vt:lpstr>PowerPoint 演示文稿</vt:lpstr>
      <vt:lpstr>引言</vt:lpstr>
      <vt:lpstr>PowerPoint 演示文稿</vt:lpstr>
      <vt:lpstr>市场概况 - 东南亚为近期双轮车销量增长最快的地区，且市场规模持续增长，双轮车需求仍在扩张</vt:lpstr>
      <vt:lpstr>市场概况 - 双轮车在东南亚五大市场的电动化率较低，双轮电动车市场有较大增长空间</vt:lpstr>
      <vt:lpstr>市场驱动因素 - 燃油价格上涨、多地油改电政策、RCEP政策推动东南亚双轮车电动化进程</vt:lpstr>
      <vt:lpstr>市场驱动因素 - 东南亚宏观环境为双轮车创造天然需求、居民外出需求复苏，进一步拉动需求增长</vt:lpstr>
      <vt:lpstr>市场驱动因素 - 电动双轮车使用门槛低、维护成本低，头部品牌技术发展使产品性价比占明显优势</vt:lpstr>
      <vt:lpstr>PowerPoint 演示文稿</vt:lpstr>
      <vt:lpstr>市场格局 - 东南亚本土品牌占据较大市场份额，日本及中国品牌均发力抢夺市场</vt:lpstr>
      <vt:lpstr>市场格局 - 日本品牌：油摩入局早，具有先发优势，但电动化发展进程较慢</vt:lpstr>
      <vt:lpstr>市场格局 - 东南亚本土品牌：呈现本土品牌的崛起与创新竞争，涌现出多元化的战略与产品线</vt:lpstr>
      <vt:lpstr>市场格局 - 中国本土品牌发力供应链，产品设计本地化、高性价比是中国出海企业的核心策略</vt:lpstr>
      <vt:lpstr>投融资情况 - 微出行投融资大部分流向电动两轮车市场，该赛道被资本青睐，未来发展可期</vt:lpstr>
      <vt:lpstr>PowerPoint 演示文稿</vt:lpstr>
      <vt:lpstr>目标消费者 - C端消费者以短途出行及通勤为主，不同地区根据文化因素有所差异</vt:lpstr>
      <vt:lpstr>目标消费者 - 印尼C端消费者以学生、上班族、家庭主妇为核心群体</vt:lpstr>
      <vt:lpstr>目标消费者 - C端消费者进行购买决策时主要考虑经济性、外观、使用寿命和各地文化因素</vt:lpstr>
      <vt:lpstr>目标消费者 - B端消费主要来源于企业采购，例如配送公司、餐饮公司、网约车服务等</vt:lpstr>
      <vt:lpstr>PowerPoint 演示文稿</vt:lpstr>
      <vt:lpstr>营销玩法分析 - 小牛：高举高打、品牌先行，利用高影响力事件塑造品牌形象</vt:lpstr>
      <vt:lpstr>营销玩法分析 - 小牛：FE顶流+广泛轻量红人覆盖，扩大目标客群&amp;提升社交媒体声量</vt:lpstr>
      <vt:lpstr>营销玩法分析 - B端：烟火气息、本地场景，与本地共享出行平台合作，扩大目标市场</vt:lpstr>
      <vt:lpstr>双轮电动车品牌进入东南亚市场的GTM策略建议</vt:lpstr>
      <vt:lpstr>双轮电动车品牌进入东南亚市场的营销打法策略建议</vt:lpstr>
      <vt:lpstr>结语</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r071287</dc:creator>
  <cp:lastModifiedBy>r071287</cp:lastModifiedBy>
  <cp:revision>12</cp:revision>
  <dcterms:created xsi:type="dcterms:W3CDTF">2023-11-24T07:30:38Z</dcterms:created>
  <dcterms:modified xsi:type="dcterms:W3CDTF">2023-11-29T17:24:18Z</dcterms:modified>
</cp:coreProperties>
</file>